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Lst>
  <p:sldIdLst>
    <p:sldId id="257" r:id="rId2"/>
    <p:sldId id="262" r:id="rId3"/>
    <p:sldId id="263" r:id="rId4"/>
    <p:sldId id="265" r:id="rId5"/>
    <p:sldId id="266" r:id="rId6"/>
    <p:sldId id="268" r:id="rId7"/>
    <p:sldId id="267" r:id="rId8"/>
    <p:sldId id="269" r:id="rId9"/>
    <p:sldId id="279" r:id="rId10"/>
    <p:sldId id="270" r:id="rId11"/>
    <p:sldId id="271" r:id="rId12"/>
    <p:sldId id="272" r:id="rId13"/>
    <p:sldId id="273" r:id="rId14"/>
    <p:sldId id="274" r:id="rId15"/>
    <p:sldId id="275" r:id="rId16"/>
    <p:sldId id="276" r:id="rId17"/>
    <p:sldId id="280" r:id="rId18"/>
    <p:sldId id="281" r:id="rId19"/>
    <p:sldId id="282" r:id="rId20"/>
    <p:sldId id="277" r:id="rId21"/>
    <p:sldId id="278" r:id="rId22"/>
    <p:sldId id="290" r:id="rId23"/>
    <p:sldId id="284" r:id="rId24"/>
    <p:sldId id="283" r:id="rId25"/>
    <p:sldId id="285" r:id="rId26"/>
    <p:sldId id="286" r:id="rId27"/>
    <p:sldId id="287" r:id="rId28"/>
    <p:sldId id="288"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903F"/>
    <a:srgbClr val="344529"/>
    <a:srgbClr val="2B3922"/>
    <a:srgbClr val="2E3722"/>
    <a:srgbClr val="FCF7F1"/>
    <a:srgbClr val="B8D233"/>
    <a:srgbClr val="5CC6D6"/>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94660"/>
  </p:normalViewPr>
  <p:slideViewPr>
    <p:cSldViewPr snapToGrid="0">
      <p:cViewPr varScale="1">
        <p:scale>
          <a:sx n="87" d="100"/>
          <a:sy n="87" d="100"/>
        </p:scale>
        <p:origin x="46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7/14/2021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7/14/2021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7/14/2021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7/14/2021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7/14/2021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12.xml"/><Relationship Id="rId7" Type="http://schemas.openxmlformats.org/officeDocument/2006/relationships/slide" Target="slide16.xml"/><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slide" Target="slide15.xml"/><Relationship Id="rId5" Type="http://schemas.openxmlformats.org/officeDocument/2006/relationships/slide" Target="slide13.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slide" Target="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slide" Target="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1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28.xml"/></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28.tmp"/><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3.xml"/><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30.tmp"/><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3.xml"/><Relationship Id="rId1" Type="http://schemas.openxmlformats.org/officeDocument/2006/relationships/slideLayout" Target="../slideLayouts/slideLayout2.xml"/><Relationship Id="rId4" Type="http://schemas.openxmlformats.org/officeDocument/2006/relationships/image" Target="../media/image31.tmp"/></Relationships>
</file>

<file path=ppt/slides/_rels/slide2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2160032"/>
          </a:xfrm>
        </p:spPr>
        <p:txBody>
          <a:bodyPr>
            <a:normAutofit/>
          </a:bodyPr>
          <a:lstStyle/>
          <a:p>
            <a:pPr>
              <a:lnSpc>
                <a:spcPct val="80000"/>
              </a:lnSpc>
            </a:pPr>
            <a:r>
              <a:rPr lang="en-US" sz="4400" b="1" spc="100" dirty="0">
                <a:effectLst>
                  <a:outerShdw blurRad="38100" dist="38100" dir="2700000" algn="tl">
                    <a:srgbClr val="000000">
                      <a:alpha val="43137"/>
                    </a:srgbClr>
                  </a:outerShdw>
                </a:effectLst>
              </a:rPr>
              <a:t>Programming in</a:t>
            </a:r>
            <a:br>
              <a:rPr lang="en-US" sz="4400" b="1" spc="100" dirty="0">
                <a:effectLst>
                  <a:outerShdw blurRad="38100" dist="38100" dir="2700000" algn="tl">
                    <a:srgbClr val="000000">
                      <a:alpha val="43137"/>
                    </a:srgbClr>
                  </a:outerShdw>
                </a:effectLst>
              </a:rPr>
            </a:br>
            <a:r>
              <a:rPr lang="en-US" sz="4400" b="1" spc="100" dirty="0">
                <a:effectLst>
                  <a:outerShdw blurRad="38100" dist="38100" dir="2700000" algn="tl">
                    <a:srgbClr val="000000">
                      <a:alpha val="43137"/>
                    </a:srgbClr>
                  </a:outerShdw>
                </a:effectLst>
              </a:rPr>
              <a:t>C</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FD2320-EF2F-4A87-8D7D-37B989CDBEA7}"/>
              </a:ext>
            </a:extLst>
          </p:cNvPr>
          <p:cNvSpPr>
            <a:spLocks noGrp="1"/>
          </p:cNvSpPr>
          <p:nvPr>
            <p:ph type="title"/>
          </p:nvPr>
        </p:nvSpPr>
        <p:spPr/>
        <p:txBody>
          <a:bodyPr/>
          <a:lstStyle/>
          <a:p>
            <a:r>
              <a:rPr lang="en-US" b="1" dirty="0"/>
              <a:t>Structure of a</a:t>
            </a:r>
            <a:br>
              <a:rPr lang="en-US" b="1" dirty="0"/>
            </a:br>
            <a:r>
              <a:rPr lang="en-US" b="1" dirty="0"/>
              <a:t> C program</a:t>
            </a:r>
            <a:r>
              <a:rPr lang="en-US" dirty="0"/>
              <a:t> </a:t>
            </a:r>
          </a:p>
        </p:txBody>
      </p:sp>
      <p:sp>
        <p:nvSpPr>
          <p:cNvPr id="7" name="Text Placeholder 6">
            <a:extLst>
              <a:ext uri="{FF2B5EF4-FFF2-40B4-BE49-F238E27FC236}">
                <a16:creationId xmlns:a16="http://schemas.microsoft.com/office/drawing/2014/main" id="{9804A76C-BC4A-464D-94D3-D98A443964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116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72F1C-01D2-4CFB-82F9-0FD266700735}"/>
              </a:ext>
            </a:extLst>
          </p:cNvPr>
          <p:cNvSpPr>
            <a:spLocks noGrp="1"/>
          </p:cNvSpPr>
          <p:nvPr>
            <p:ph type="title"/>
          </p:nvPr>
        </p:nvSpPr>
        <p:spPr/>
        <p:txBody>
          <a:bodyPr/>
          <a:lstStyle/>
          <a:p>
            <a:r>
              <a:rPr lang="en-US" b="1" dirty="0"/>
              <a:t>Structure of a C program</a:t>
            </a:r>
            <a:endParaRPr lang="en-US" dirty="0"/>
          </a:p>
        </p:txBody>
      </p:sp>
      <p:sp>
        <p:nvSpPr>
          <p:cNvPr id="5" name="Content Placeholder 4">
            <a:extLst>
              <a:ext uri="{FF2B5EF4-FFF2-40B4-BE49-F238E27FC236}">
                <a16:creationId xmlns:a16="http://schemas.microsoft.com/office/drawing/2014/main" id="{06DF0A1F-B669-4305-B8AE-0842EB05B9BD}"/>
              </a:ext>
            </a:extLst>
          </p:cNvPr>
          <p:cNvSpPr>
            <a:spLocks noGrp="1"/>
          </p:cNvSpPr>
          <p:nvPr>
            <p:ph idx="1"/>
          </p:nvPr>
        </p:nvSpPr>
        <p:spPr/>
        <p:txBody>
          <a:bodyPr/>
          <a:lstStyle/>
          <a:p>
            <a:pPr marL="0" indent="0">
              <a:buNone/>
            </a:pPr>
            <a:r>
              <a:rPr lang="en-US" dirty="0"/>
              <a:t>After the above discussion, we can formally assess the structure of a C program. By structure, it is meant that any program can be written in this structure only. Writing a C program in any other structure will hence lead to a Compilation Error.</a:t>
            </a:r>
          </a:p>
          <a:p>
            <a:pPr marL="0" indent="0">
              <a:lnSpc>
                <a:spcPct val="50000"/>
              </a:lnSpc>
              <a:buNone/>
            </a:pPr>
            <a:br>
              <a:rPr lang="en-US" dirty="0"/>
            </a:br>
            <a:r>
              <a:rPr lang="en-US" dirty="0"/>
              <a:t>The structure of a C program is as follows:</a:t>
            </a:r>
          </a:p>
        </p:txBody>
      </p:sp>
      <p:pic>
        <p:nvPicPr>
          <p:cNvPr id="6" name="Picture 5">
            <a:extLst>
              <a:ext uri="{FF2B5EF4-FFF2-40B4-BE49-F238E27FC236}">
                <a16:creationId xmlns:a16="http://schemas.microsoft.com/office/drawing/2014/main" id="{2C0A8DAC-574F-4E84-A9C4-1FA88A306201}"/>
              </a:ext>
            </a:extLst>
          </p:cNvPr>
          <p:cNvPicPr>
            <a:picLocks noChangeAspect="1"/>
          </p:cNvPicPr>
          <p:nvPr/>
        </p:nvPicPr>
        <p:blipFill>
          <a:blip r:embed="rId2"/>
          <a:stretch>
            <a:fillRect/>
          </a:stretch>
        </p:blipFill>
        <p:spPr>
          <a:xfrm>
            <a:off x="3415212" y="3429000"/>
            <a:ext cx="6588104" cy="2998481"/>
          </a:xfrm>
          <a:prstGeom prst="rect">
            <a:avLst/>
          </a:prstGeom>
        </p:spPr>
      </p:pic>
      <p:pic>
        <p:nvPicPr>
          <p:cNvPr id="8" name="Picture 7">
            <a:hlinkClick r:id="rId3" action="ppaction://hlinksldjump"/>
            <a:extLst>
              <a:ext uri="{FF2B5EF4-FFF2-40B4-BE49-F238E27FC236}">
                <a16:creationId xmlns:a16="http://schemas.microsoft.com/office/drawing/2014/main" id="{946F1F43-45A3-4AE1-B4DE-6097E46C7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384" y="3518053"/>
            <a:ext cx="494841" cy="494841"/>
          </a:xfrm>
          <a:prstGeom prst="rect">
            <a:avLst/>
          </a:prstGeom>
        </p:spPr>
      </p:pic>
      <p:pic>
        <p:nvPicPr>
          <p:cNvPr id="10" name="Picture 9">
            <a:hlinkClick r:id="rId5" action="ppaction://hlinksldjump"/>
            <a:extLst>
              <a:ext uri="{FF2B5EF4-FFF2-40B4-BE49-F238E27FC236}">
                <a16:creationId xmlns:a16="http://schemas.microsoft.com/office/drawing/2014/main" id="{FF0A1643-8397-45E3-8FB2-61A8622A1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385" y="4054207"/>
            <a:ext cx="494841" cy="494841"/>
          </a:xfrm>
          <a:prstGeom prst="rect">
            <a:avLst/>
          </a:prstGeom>
        </p:spPr>
      </p:pic>
      <p:pic>
        <p:nvPicPr>
          <p:cNvPr id="12" name="Picture 11">
            <a:hlinkClick r:id="rId7" action="ppaction://hlinksldjump"/>
            <a:extLst>
              <a:ext uri="{FF2B5EF4-FFF2-40B4-BE49-F238E27FC236}">
                <a16:creationId xmlns:a16="http://schemas.microsoft.com/office/drawing/2014/main" id="{E760D6DC-E88E-4686-835A-85A526D8F8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4350" y="5792483"/>
            <a:ext cx="493776" cy="493776"/>
          </a:xfrm>
          <a:prstGeom prst="rect">
            <a:avLst/>
          </a:prstGeom>
        </p:spPr>
      </p:pic>
      <p:pic>
        <p:nvPicPr>
          <p:cNvPr id="14" name="Picture 13">
            <a:hlinkClick r:id="rId9" action="ppaction://hlinksldjump"/>
            <a:extLst>
              <a:ext uri="{FF2B5EF4-FFF2-40B4-BE49-F238E27FC236}">
                <a16:creationId xmlns:a16="http://schemas.microsoft.com/office/drawing/2014/main" id="{44539590-40D0-4180-8E16-846DAB34B6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3333" y="4599872"/>
            <a:ext cx="493776" cy="493776"/>
          </a:xfrm>
          <a:prstGeom prst="rect">
            <a:avLst/>
          </a:prstGeom>
        </p:spPr>
      </p:pic>
      <p:pic>
        <p:nvPicPr>
          <p:cNvPr id="16" name="Picture 15">
            <a:hlinkClick r:id="rId11" action="ppaction://hlinksldjump"/>
            <a:extLst>
              <a:ext uri="{FF2B5EF4-FFF2-40B4-BE49-F238E27FC236}">
                <a16:creationId xmlns:a16="http://schemas.microsoft.com/office/drawing/2014/main" id="{C4E2C5A8-73DB-48E7-ADAD-26DE50904D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45367" y="5197867"/>
            <a:ext cx="493776" cy="493776"/>
          </a:xfrm>
          <a:prstGeom prst="rect">
            <a:avLst/>
          </a:prstGeom>
        </p:spPr>
      </p:pic>
    </p:spTree>
    <p:extLst>
      <p:ext uri="{BB962C8B-B14F-4D97-AF65-F5344CB8AC3E}">
        <p14:creationId xmlns:p14="http://schemas.microsoft.com/office/powerpoint/2010/main" val="815492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FEFBD6-22C0-46A5-B926-83DE078ADB19}"/>
              </a:ext>
            </a:extLst>
          </p:cNvPr>
          <p:cNvSpPr>
            <a:spLocks noGrp="1"/>
          </p:cNvSpPr>
          <p:nvPr>
            <p:ph idx="1"/>
          </p:nvPr>
        </p:nvSpPr>
        <p:spPr>
          <a:xfrm>
            <a:off x="1265104" y="1560330"/>
            <a:ext cx="10239280" cy="3849624"/>
          </a:xfrm>
          <a:ln w="76200">
            <a:solidFill>
              <a:schemeClr val="tx2">
                <a:lumMod val="75000"/>
              </a:schemeClr>
            </a:solidFill>
          </a:ln>
        </p:spPr>
        <p:txBody>
          <a:bodyPr/>
          <a:lstStyle/>
          <a:p>
            <a:pPr marL="0" indent="0" fontAlgn="base">
              <a:buNone/>
            </a:pPr>
            <a:endParaRPr lang="en-US" b="1" dirty="0"/>
          </a:p>
          <a:p>
            <a:pPr marL="0" indent="0" algn="ctr" fontAlgn="base">
              <a:buNone/>
            </a:pPr>
            <a:r>
              <a:rPr lang="en-US" b="1" dirty="0"/>
              <a:t>Header Files Inclusion</a:t>
            </a:r>
            <a:r>
              <a:rPr lang="en-US" dirty="0"/>
              <a:t>: The first and foremost component is the inclusion of the Header files in a C program. </a:t>
            </a:r>
            <a:br>
              <a:rPr lang="en-US" dirty="0"/>
            </a:br>
            <a:r>
              <a:rPr lang="en-US" dirty="0"/>
              <a:t>A header file is a file with extension .h which contains C function declarations and macro definitions to be shared between several source files.</a:t>
            </a:r>
          </a:p>
          <a:p>
            <a:pPr marL="0" indent="0" fontAlgn="base">
              <a:buNone/>
            </a:pPr>
            <a:r>
              <a:rPr lang="en-US" dirty="0"/>
              <a:t>   Some of C Header files: </a:t>
            </a:r>
          </a:p>
          <a:p>
            <a:pPr lvl="1" fontAlgn="base"/>
            <a:r>
              <a:rPr lang="en-US" sz="1500" dirty="0" err="1"/>
              <a:t>stddef.h</a:t>
            </a:r>
            <a:r>
              <a:rPr lang="en-US" sz="1500" dirty="0"/>
              <a:t> – Defines several useful types and macros.</a:t>
            </a:r>
          </a:p>
          <a:p>
            <a:pPr lvl="1" fontAlgn="base"/>
            <a:r>
              <a:rPr lang="en-US" sz="1500" dirty="0" err="1"/>
              <a:t>stdint.h</a:t>
            </a:r>
            <a:r>
              <a:rPr lang="en-US" sz="1500" dirty="0"/>
              <a:t> – Defines exact width integer types.</a:t>
            </a:r>
          </a:p>
          <a:p>
            <a:pPr lvl="1" fontAlgn="base"/>
            <a:r>
              <a:rPr lang="en-US" sz="1500" dirty="0" err="1"/>
              <a:t>stdio.h</a:t>
            </a:r>
            <a:r>
              <a:rPr lang="en-US" sz="1500" dirty="0"/>
              <a:t> – Defines core input and output functions</a:t>
            </a:r>
          </a:p>
          <a:p>
            <a:pPr lvl="1" fontAlgn="base"/>
            <a:r>
              <a:rPr lang="en-US" sz="1500" dirty="0" err="1"/>
              <a:t>stdlib.h</a:t>
            </a:r>
            <a:r>
              <a:rPr lang="en-US" sz="1500" dirty="0"/>
              <a:t> – Defines numeric conversion functions, pseudo-random network generator, memory allocation</a:t>
            </a:r>
          </a:p>
          <a:p>
            <a:pPr lvl="1" fontAlgn="base"/>
            <a:r>
              <a:rPr lang="en-US" sz="1500" dirty="0" err="1"/>
              <a:t>string.h</a:t>
            </a:r>
            <a:r>
              <a:rPr lang="en-US" sz="1500" dirty="0"/>
              <a:t> – Defines string handling functions</a:t>
            </a:r>
          </a:p>
          <a:p>
            <a:pPr lvl="1" fontAlgn="base"/>
            <a:r>
              <a:rPr lang="en-US" sz="1500" dirty="0" err="1"/>
              <a:t>math.h</a:t>
            </a:r>
            <a:r>
              <a:rPr lang="en-US" sz="1500" dirty="0"/>
              <a:t> – Defines common mathematical functions</a:t>
            </a:r>
          </a:p>
          <a:p>
            <a:endParaRPr lang="en-US" dirty="0"/>
          </a:p>
        </p:txBody>
      </p:sp>
      <p:pic>
        <p:nvPicPr>
          <p:cNvPr id="4" name="Picture 3">
            <a:extLst>
              <a:ext uri="{FF2B5EF4-FFF2-40B4-BE49-F238E27FC236}">
                <a16:creationId xmlns:a16="http://schemas.microsoft.com/office/drawing/2014/main" id="{C44962C8-7D27-4D5E-8B7A-00DE8B076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43" y="1121940"/>
            <a:ext cx="1053049" cy="1053049"/>
          </a:xfrm>
          <a:prstGeom prst="rect">
            <a:avLst/>
          </a:prstGeom>
        </p:spPr>
      </p:pic>
      <p:pic>
        <p:nvPicPr>
          <p:cNvPr id="5" name="Picture 2" descr="Back arrow - Free arrows icons">
            <a:hlinkClick r:id="rId3" action="ppaction://hlinksldjump"/>
            <a:extLst>
              <a:ext uri="{FF2B5EF4-FFF2-40B4-BE49-F238E27FC236}">
                <a16:creationId xmlns:a16="http://schemas.microsoft.com/office/drawing/2014/main" id="{122E7D4D-6000-4E2B-A45F-AF1760266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8059" y="5756061"/>
            <a:ext cx="596325" cy="59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2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14D82A8-A89F-426F-B30C-A63C62DFBF19}"/>
              </a:ext>
            </a:extLst>
          </p:cNvPr>
          <p:cNvSpPr txBox="1">
            <a:spLocks/>
          </p:cNvSpPr>
          <p:nvPr/>
        </p:nvSpPr>
        <p:spPr>
          <a:xfrm>
            <a:off x="1265104" y="1560329"/>
            <a:ext cx="10239280" cy="4091323"/>
          </a:xfrm>
          <a:prstGeom prst="rect">
            <a:avLst/>
          </a:prstGeom>
          <a:ln w="76200">
            <a:solidFill>
              <a:schemeClr val="tx2">
                <a:lumMod val="75000"/>
              </a:schemeClr>
            </a:solidFill>
          </a:ln>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fontAlgn="base">
              <a:buFont typeface="Garamond" pitchFamily="18" charset="0"/>
              <a:buNone/>
            </a:pPr>
            <a:endParaRPr lang="en-US" b="1" dirty="0"/>
          </a:p>
          <a:p>
            <a:pPr marL="0" indent="0" algn="ctr" fontAlgn="base">
              <a:buNone/>
            </a:pPr>
            <a:r>
              <a:rPr lang="en-US" b="1" dirty="0"/>
              <a:t>Main Method Declaration:</a:t>
            </a:r>
            <a:r>
              <a:rPr lang="en-US" dirty="0"/>
              <a:t> The next part of a C program is to declare the main() function. C programs are divided into units called functions. Irrespective of the number of functions in a program the operating system always passes control to main() when a C program is executed. The function name always followed by </a:t>
            </a:r>
            <a:r>
              <a:rPr lang="en-US" b="1" dirty="0"/>
              <a:t>parentheses</a:t>
            </a:r>
            <a:r>
              <a:rPr lang="en-US" dirty="0"/>
              <a:t>. The parentheses may or may not contain parameters.</a:t>
            </a:r>
          </a:p>
          <a:p>
            <a:pPr marL="0" indent="0" algn="ctr" fontAlgn="base">
              <a:buNone/>
            </a:pPr>
            <a:r>
              <a:rPr lang="en-US" dirty="0"/>
              <a:t> The syntax to declare the main function is:</a:t>
            </a:r>
          </a:p>
          <a:p>
            <a:pPr marL="0" indent="0" fontAlgn="base">
              <a:buNone/>
            </a:pPr>
            <a:r>
              <a:rPr lang="en-US" b="1" dirty="0"/>
              <a:t>     Syntax to Declare the</a:t>
            </a:r>
            <a:r>
              <a:rPr lang="en-US" dirty="0"/>
              <a:t> </a:t>
            </a:r>
            <a:r>
              <a:rPr lang="en-US" b="1" dirty="0"/>
              <a:t>main method:</a:t>
            </a:r>
            <a:r>
              <a:rPr lang="en-US" dirty="0"/>
              <a:t> </a:t>
            </a:r>
          </a:p>
        </p:txBody>
      </p:sp>
      <p:pic>
        <p:nvPicPr>
          <p:cNvPr id="6" name="Picture 5">
            <a:extLst>
              <a:ext uri="{FF2B5EF4-FFF2-40B4-BE49-F238E27FC236}">
                <a16:creationId xmlns:a16="http://schemas.microsoft.com/office/drawing/2014/main" id="{CF3EF7F6-1364-4046-B37E-EC1806834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31" y="922266"/>
            <a:ext cx="1051560" cy="1051560"/>
          </a:xfrm>
          <a:prstGeom prst="rect">
            <a:avLst/>
          </a:prstGeom>
        </p:spPr>
      </p:pic>
      <p:pic>
        <p:nvPicPr>
          <p:cNvPr id="8" name="Picture 7">
            <a:extLst>
              <a:ext uri="{FF2B5EF4-FFF2-40B4-BE49-F238E27FC236}">
                <a16:creationId xmlns:a16="http://schemas.microsoft.com/office/drawing/2014/main" id="{E5D8C40D-DD80-4CD3-98B4-6E7156591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151" y="3917663"/>
            <a:ext cx="2454029" cy="1128062"/>
          </a:xfrm>
          <a:prstGeom prst="rect">
            <a:avLst/>
          </a:prstGeom>
        </p:spPr>
      </p:pic>
      <p:cxnSp>
        <p:nvCxnSpPr>
          <p:cNvPr id="10" name="Straight Arrow Connector 9">
            <a:extLst>
              <a:ext uri="{FF2B5EF4-FFF2-40B4-BE49-F238E27FC236}">
                <a16:creationId xmlns:a16="http://schemas.microsoft.com/office/drawing/2014/main" id="{7E02D415-8B06-458D-83D3-0228796CA8A3}"/>
              </a:ext>
            </a:extLst>
          </p:cNvPr>
          <p:cNvCxnSpPr/>
          <p:nvPr/>
        </p:nvCxnSpPr>
        <p:spPr>
          <a:xfrm>
            <a:off x="5210978" y="4726236"/>
            <a:ext cx="305167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6D680606-41EC-4DC3-9DB5-0249B2094923}"/>
              </a:ext>
            </a:extLst>
          </p:cNvPr>
          <p:cNvSpPr/>
          <p:nvPr/>
        </p:nvSpPr>
        <p:spPr>
          <a:xfrm>
            <a:off x="8391537" y="4541570"/>
            <a:ext cx="1269899" cy="369332"/>
          </a:xfrm>
          <a:prstGeom prst="rect">
            <a:avLst/>
          </a:prstGeom>
        </p:spPr>
        <p:txBody>
          <a:bodyPr wrap="none">
            <a:spAutoFit/>
          </a:bodyPr>
          <a:lstStyle/>
          <a:p>
            <a:r>
              <a:rPr lang="en-US" b="1" dirty="0">
                <a:solidFill>
                  <a:schemeClr val="tx2"/>
                </a:solidFill>
              </a:rPr>
              <a:t>Delimiters</a:t>
            </a:r>
            <a:endParaRPr lang="en-US" dirty="0"/>
          </a:p>
        </p:txBody>
      </p:sp>
      <p:cxnSp>
        <p:nvCxnSpPr>
          <p:cNvPr id="12" name="Straight Arrow Connector 11">
            <a:extLst>
              <a:ext uri="{FF2B5EF4-FFF2-40B4-BE49-F238E27FC236}">
                <a16:creationId xmlns:a16="http://schemas.microsoft.com/office/drawing/2014/main" id="{37E18509-94E9-4D32-9C45-4A1446F07E32}"/>
              </a:ext>
            </a:extLst>
          </p:cNvPr>
          <p:cNvCxnSpPr>
            <a:cxnSpLocks/>
          </p:cNvCxnSpPr>
          <p:nvPr/>
        </p:nvCxnSpPr>
        <p:spPr>
          <a:xfrm>
            <a:off x="6609764" y="4228641"/>
            <a:ext cx="14325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1BB6911A-5E58-4C44-AB32-97E1AD7AA731}"/>
              </a:ext>
            </a:extLst>
          </p:cNvPr>
          <p:cNvSpPr/>
          <p:nvPr/>
        </p:nvSpPr>
        <p:spPr>
          <a:xfrm>
            <a:off x="8391537" y="4037872"/>
            <a:ext cx="1529586" cy="369332"/>
          </a:xfrm>
          <a:prstGeom prst="rect">
            <a:avLst/>
          </a:prstGeom>
        </p:spPr>
        <p:txBody>
          <a:bodyPr wrap="none">
            <a:spAutoFit/>
          </a:bodyPr>
          <a:lstStyle/>
          <a:p>
            <a:r>
              <a:rPr lang="en-US" b="1" dirty="0">
                <a:solidFill>
                  <a:schemeClr val="tx2"/>
                </a:solidFill>
              </a:rPr>
              <a:t>Parentheses</a:t>
            </a:r>
          </a:p>
        </p:txBody>
      </p:sp>
      <p:pic>
        <p:nvPicPr>
          <p:cNvPr id="9" name="Picture 2" descr="Back arrow - Free arrows icons">
            <a:hlinkClick r:id="rId4" action="ppaction://hlinksldjump"/>
            <a:extLst>
              <a:ext uri="{FF2B5EF4-FFF2-40B4-BE49-F238E27FC236}">
                <a16:creationId xmlns:a16="http://schemas.microsoft.com/office/drawing/2014/main" id="{71072F0B-4876-4E12-9D3A-450190949A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8059" y="5756061"/>
            <a:ext cx="596325" cy="59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74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C7DB47-09C8-4E09-8A7E-8E134DA67382}"/>
              </a:ext>
            </a:extLst>
          </p:cNvPr>
          <p:cNvSpPr txBox="1">
            <a:spLocks/>
          </p:cNvSpPr>
          <p:nvPr/>
        </p:nvSpPr>
        <p:spPr>
          <a:xfrm>
            <a:off x="1265104" y="1560329"/>
            <a:ext cx="10239280" cy="4091323"/>
          </a:xfrm>
          <a:prstGeom prst="rect">
            <a:avLst/>
          </a:prstGeom>
          <a:ln w="76200">
            <a:solidFill>
              <a:schemeClr val="tx2">
                <a:lumMod val="75000"/>
              </a:schemeClr>
            </a:solidFill>
          </a:ln>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fontAlgn="base">
              <a:buFont typeface="Garamond" pitchFamily="18" charset="0"/>
              <a:buNone/>
            </a:pPr>
            <a:endParaRPr lang="en-US" b="1" dirty="0"/>
          </a:p>
          <a:p>
            <a:pPr marL="0" indent="0" algn="ctr" fontAlgn="base">
              <a:buNone/>
            </a:pPr>
            <a:r>
              <a:rPr lang="en-US" dirty="0"/>
              <a:t> </a:t>
            </a:r>
            <a:r>
              <a:rPr lang="en-US" b="1" dirty="0"/>
              <a:t>Variable Declaration:</a:t>
            </a:r>
            <a:r>
              <a:rPr lang="en-US" dirty="0"/>
              <a:t> The next part of any C program is the variable declaration. It refers to the variables that are to be used in the function. Please note that in the C program, no variable can be used without being declared. Also in a C program, the variables are to be declared before any operation in the function.</a:t>
            </a:r>
          </a:p>
        </p:txBody>
      </p:sp>
      <p:pic>
        <p:nvPicPr>
          <p:cNvPr id="6" name="Picture 5">
            <a:extLst>
              <a:ext uri="{FF2B5EF4-FFF2-40B4-BE49-F238E27FC236}">
                <a16:creationId xmlns:a16="http://schemas.microsoft.com/office/drawing/2014/main" id="{61DEDB80-15F6-4EAA-98C4-4F40A4197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16" y="1034549"/>
            <a:ext cx="1051560" cy="1051560"/>
          </a:xfrm>
          <a:prstGeom prst="rect">
            <a:avLst/>
          </a:prstGeom>
        </p:spPr>
      </p:pic>
      <p:pic>
        <p:nvPicPr>
          <p:cNvPr id="8" name="Picture 7">
            <a:extLst>
              <a:ext uri="{FF2B5EF4-FFF2-40B4-BE49-F238E27FC236}">
                <a16:creationId xmlns:a16="http://schemas.microsoft.com/office/drawing/2014/main" id="{BC123E5E-A24D-4CC3-9D32-B45DD95B3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16" y="2996783"/>
            <a:ext cx="2372168" cy="2195858"/>
          </a:xfrm>
          <a:prstGeom prst="rect">
            <a:avLst/>
          </a:prstGeom>
        </p:spPr>
      </p:pic>
      <p:pic>
        <p:nvPicPr>
          <p:cNvPr id="5" name="Picture 2" descr="Back arrow - Free arrows icons">
            <a:hlinkClick r:id="rId4" action="ppaction://hlinksldjump"/>
            <a:extLst>
              <a:ext uri="{FF2B5EF4-FFF2-40B4-BE49-F238E27FC236}">
                <a16:creationId xmlns:a16="http://schemas.microsoft.com/office/drawing/2014/main" id="{95CBB568-F146-496C-A252-EA21D1D3F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8059" y="5756061"/>
            <a:ext cx="596325" cy="59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326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9EE1F66-7C96-4411-A9E5-74E04E72020E}"/>
              </a:ext>
            </a:extLst>
          </p:cNvPr>
          <p:cNvSpPr txBox="1">
            <a:spLocks/>
          </p:cNvSpPr>
          <p:nvPr/>
        </p:nvSpPr>
        <p:spPr>
          <a:xfrm>
            <a:off x="1265104" y="1560329"/>
            <a:ext cx="10239280" cy="4091323"/>
          </a:xfrm>
          <a:prstGeom prst="rect">
            <a:avLst/>
          </a:prstGeom>
          <a:ln w="76200">
            <a:solidFill>
              <a:schemeClr val="tx2">
                <a:lumMod val="75000"/>
              </a:schemeClr>
            </a:solidFill>
          </a:ln>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fontAlgn="base">
              <a:buFont typeface="Garamond" pitchFamily="18" charset="0"/>
              <a:buNone/>
            </a:pPr>
            <a:endParaRPr lang="en-US" b="1" dirty="0"/>
          </a:p>
          <a:p>
            <a:pPr marL="0" indent="0" algn="ctr" fontAlgn="base">
              <a:buNone/>
            </a:pPr>
            <a:r>
              <a:rPr lang="en-US" dirty="0"/>
              <a:t> </a:t>
            </a:r>
            <a:r>
              <a:rPr lang="en-US" b="1" dirty="0"/>
              <a:t>Body:</a:t>
            </a:r>
            <a:r>
              <a:rPr lang="en-US" dirty="0"/>
              <a:t> The body of a function in the C program, refers to the operations that are performed in the functions. It can be anything like manipulations, searching, sorting, printing, etc.</a:t>
            </a:r>
          </a:p>
        </p:txBody>
      </p:sp>
      <p:pic>
        <p:nvPicPr>
          <p:cNvPr id="6" name="Picture 5">
            <a:extLst>
              <a:ext uri="{FF2B5EF4-FFF2-40B4-BE49-F238E27FC236}">
                <a16:creationId xmlns:a16="http://schemas.microsoft.com/office/drawing/2014/main" id="{1D7BE36A-8B8E-4D29-83FA-65D113876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16" y="1034549"/>
            <a:ext cx="1051560" cy="1051560"/>
          </a:xfrm>
          <a:prstGeom prst="rect">
            <a:avLst/>
          </a:prstGeom>
        </p:spPr>
      </p:pic>
      <p:pic>
        <p:nvPicPr>
          <p:cNvPr id="8" name="Picture 7">
            <a:extLst>
              <a:ext uri="{FF2B5EF4-FFF2-40B4-BE49-F238E27FC236}">
                <a16:creationId xmlns:a16="http://schemas.microsoft.com/office/drawing/2014/main" id="{2271ECA5-AFF4-4DB5-85EE-8220F90CA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716" y="2643214"/>
            <a:ext cx="3603536" cy="2654457"/>
          </a:xfrm>
          <a:prstGeom prst="rect">
            <a:avLst/>
          </a:prstGeom>
        </p:spPr>
      </p:pic>
      <p:pic>
        <p:nvPicPr>
          <p:cNvPr id="5" name="Picture 2" descr="Back arrow - Free arrows icons">
            <a:hlinkClick r:id="rId4" action="ppaction://hlinksldjump"/>
            <a:extLst>
              <a:ext uri="{FF2B5EF4-FFF2-40B4-BE49-F238E27FC236}">
                <a16:creationId xmlns:a16="http://schemas.microsoft.com/office/drawing/2014/main" id="{87D462FD-24A2-46E4-BE44-8B81B3102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8059" y="5756061"/>
            <a:ext cx="596325" cy="59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59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7A9F62-AC32-4425-BB4C-94E51AD20381}"/>
              </a:ext>
            </a:extLst>
          </p:cNvPr>
          <p:cNvSpPr txBox="1">
            <a:spLocks/>
          </p:cNvSpPr>
          <p:nvPr/>
        </p:nvSpPr>
        <p:spPr>
          <a:xfrm>
            <a:off x="1265104" y="1560329"/>
            <a:ext cx="10239280" cy="4091323"/>
          </a:xfrm>
          <a:prstGeom prst="rect">
            <a:avLst/>
          </a:prstGeom>
          <a:ln w="76200">
            <a:solidFill>
              <a:schemeClr val="tx2">
                <a:lumMod val="75000"/>
              </a:schemeClr>
            </a:solidFill>
          </a:ln>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fontAlgn="base">
              <a:buFont typeface="Garamond" pitchFamily="18" charset="0"/>
              <a:buNone/>
            </a:pPr>
            <a:endParaRPr lang="en-US" b="1" dirty="0"/>
          </a:p>
          <a:p>
            <a:pPr marL="0" indent="0" algn="ctr" fontAlgn="base">
              <a:buNone/>
            </a:pPr>
            <a:r>
              <a:rPr lang="en-US" dirty="0"/>
              <a:t> </a:t>
            </a:r>
            <a:r>
              <a:rPr lang="en-US" b="1" dirty="0"/>
              <a:t>Return Statement:</a:t>
            </a:r>
            <a:r>
              <a:rPr lang="en-US" dirty="0"/>
              <a:t> The last part of any C program is the return statement. The return statement refers to the returning of the values from a function. This return statement and return value depend upon the return type of the function. </a:t>
            </a:r>
          </a:p>
          <a:p>
            <a:pPr marL="0" indent="0" algn="ctr" fontAlgn="base">
              <a:buNone/>
            </a:pPr>
            <a:r>
              <a:rPr lang="en-US" b="1" dirty="0"/>
              <a:t>For example</a:t>
            </a:r>
            <a:r>
              <a:rPr lang="en-US" dirty="0"/>
              <a:t>, if the return type is </a:t>
            </a:r>
            <a:r>
              <a:rPr lang="en-US" b="1" i="1" dirty="0"/>
              <a:t>void</a:t>
            </a:r>
            <a:r>
              <a:rPr lang="en-US" dirty="0"/>
              <a:t>, then there will be </a:t>
            </a:r>
            <a:r>
              <a:rPr lang="en-US" b="1" i="1" dirty="0"/>
              <a:t>no</a:t>
            </a:r>
            <a:r>
              <a:rPr lang="en-US" i="1" dirty="0"/>
              <a:t> </a:t>
            </a:r>
            <a:r>
              <a:rPr lang="en-US" b="1" i="1" dirty="0"/>
              <a:t>return</a:t>
            </a:r>
            <a:r>
              <a:rPr lang="en-US" i="1" dirty="0"/>
              <a:t> </a:t>
            </a:r>
            <a:r>
              <a:rPr lang="en-US" dirty="0"/>
              <a:t>statement. In any other case, there will be a return statement and the return value will be of the type of the specified return type.</a:t>
            </a:r>
          </a:p>
        </p:txBody>
      </p:sp>
      <p:pic>
        <p:nvPicPr>
          <p:cNvPr id="6" name="Picture 5">
            <a:extLst>
              <a:ext uri="{FF2B5EF4-FFF2-40B4-BE49-F238E27FC236}">
                <a16:creationId xmlns:a16="http://schemas.microsoft.com/office/drawing/2014/main" id="{66EF5596-05D1-4BFD-9E8B-AF2210321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2" y="856926"/>
            <a:ext cx="1051560" cy="1051560"/>
          </a:xfrm>
          <a:prstGeom prst="rect">
            <a:avLst/>
          </a:prstGeom>
        </p:spPr>
      </p:pic>
      <p:pic>
        <p:nvPicPr>
          <p:cNvPr id="8" name="Picture 7">
            <a:extLst>
              <a:ext uri="{FF2B5EF4-FFF2-40B4-BE49-F238E27FC236}">
                <a16:creationId xmlns:a16="http://schemas.microsoft.com/office/drawing/2014/main" id="{6E4287D4-F17A-499E-8D06-BF6067A1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410" y="3351882"/>
            <a:ext cx="2505179" cy="2154660"/>
          </a:xfrm>
          <a:prstGeom prst="rect">
            <a:avLst/>
          </a:prstGeom>
        </p:spPr>
      </p:pic>
      <p:sp>
        <p:nvSpPr>
          <p:cNvPr id="13" name="Rectangle 12">
            <a:extLst>
              <a:ext uri="{FF2B5EF4-FFF2-40B4-BE49-F238E27FC236}">
                <a16:creationId xmlns:a16="http://schemas.microsoft.com/office/drawing/2014/main" id="{6D8D6F9F-9D1E-4F5A-B89B-64036CDDAA39}"/>
              </a:ext>
            </a:extLst>
          </p:cNvPr>
          <p:cNvSpPr/>
          <p:nvPr/>
        </p:nvSpPr>
        <p:spPr>
          <a:xfrm>
            <a:off x="8152806" y="3709212"/>
            <a:ext cx="29812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6146" name="Picture 2" descr="Semicolon Icon – Free Download, PNG and Vector">
            <a:extLst>
              <a:ext uri="{FF2B5EF4-FFF2-40B4-BE49-F238E27FC236}">
                <a16:creationId xmlns:a16="http://schemas.microsoft.com/office/drawing/2014/main" id="{79427AD5-9438-4C03-8C58-53876AB89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4912" y="5344665"/>
            <a:ext cx="195190" cy="195190"/>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8AE0ABBB-9E76-422E-A2A5-64FA001202AF}"/>
              </a:ext>
            </a:extLst>
          </p:cNvPr>
          <p:cNvSpPr>
            <a:spLocks noGrp="1"/>
          </p:cNvSpPr>
          <p:nvPr>
            <p:ph idx="1"/>
          </p:nvPr>
        </p:nvSpPr>
        <p:spPr>
          <a:xfrm>
            <a:off x="7738676" y="4997083"/>
            <a:ext cx="3809510" cy="651097"/>
          </a:xfrm>
        </p:spPr>
        <p:txBody>
          <a:bodyPr>
            <a:normAutofit/>
          </a:bodyPr>
          <a:lstStyle/>
          <a:p>
            <a:pPr marL="0" indent="0">
              <a:buNone/>
            </a:pPr>
            <a:r>
              <a:rPr lang="en-US" b="1" dirty="0"/>
              <a:t>Note: </a:t>
            </a:r>
            <a:r>
              <a:rPr lang="en-US" dirty="0"/>
              <a:t>A statement in C is terminated as a  Semicolon</a:t>
            </a:r>
          </a:p>
        </p:txBody>
      </p:sp>
      <p:pic>
        <p:nvPicPr>
          <p:cNvPr id="9" name="Picture 2" descr="Back arrow - Free arrows icons">
            <a:hlinkClick r:id="rId5" action="ppaction://hlinksldjump"/>
            <a:extLst>
              <a:ext uri="{FF2B5EF4-FFF2-40B4-BE49-F238E27FC236}">
                <a16:creationId xmlns:a16="http://schemas.microsoft.com/office/drawing/2014/main" id="{40F519D2-425E-4DEE-83BB-1B24C8CE39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8059" y="5756061"/>
            <a:ext cx="596325" cy="59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8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9F643-6333-4420-8E69-0B34FBB934BC}"/>
              </a:ext>
            </a:extLst>
          </p:cNvPr>
          <p:cNvSpPr>
            <a:spLocks noGrp="1"/>
          </p:cNvSpPr>
          <p:nvPr>
            <p:ph type="title"/>
          </p:nvPr>
        </p:nvSpPr>
        <p:spPr/>
        <p:txBody>
          <a:bodyPr/>
          <a:lstStyle/>
          <a:p>
            <a:r>
              <a:rPr lang="en-US" b="1" dirty="0"/>
              <a:t>C Keywords</a:t>
            </a:r>
            <a:endParaRPr lang="en-US" dirty="0"/>
          </a:p>
        </p:txBody>
      </p:sp>
      <p:sp>
        <p:nvSpPr>
          <p:cNvPr id="3" name="Content Placeholder 2">
            <a:extLst>
              <a:ext uri="{FF2B5EF4-FFF2-40B4-BE49-F238E27FC236}">
                <a16:creationId xmlns:a16="http://schemas.microsoft.com/office/drawing/2014/main" id="{D34021A2-A48E-41F4-AC74-91F0DFAA83C8}"/>
              </a:ext>
            </a:extLst>
          </p:cNvPr>
          <p:cNvSpPr>
            <a:spLocks noGrp="1"/>
          </p:cNvSpPr>
          <p:nvPr>
            <p:ph idx="1"/>
          </p:nvPr>
        </p:nvSpPr>
        <p:spPr>
          <a:xfrm>
            <a:off x="989682" y="1717529"/>
            <a:ext cx="10058400" cy="3849624"/>
          </a:xfrm>
        </p:spPr>
        <p:txBody>
          <a:bodyPr/>
          <a:lstStyle/>
          <a:p>
            <a:r>
              <a:rPr lang="en-US" dirty="0"/>
              <a:t>Keywords are predefined, reserved words used in programming that have special meanings to the compiler. Keywords are part of the syntax and they cannot be used as an identifier. For example</a:t>
            </a:r>
          </a:p>
          <a:p>
            <a:r>
              <a:rPr lang="en-US" dirty="0"/>
              <a:t>Here, </a:t>
            </a:r>
            <a:r>
              <a:rPr lang="en-US" b="1" dirty="0"/>
              <a:t>int</a:t>
            </a:r>
            <a:r>
              <a:rPr lang="en-US" dirty="0"/>
              <a:t> is a keyword that indicates is a </a:t>
            </a:r>
            <a:r>
              <a:rPr lang="en-US" b="1" dirty="0"/>
              <a:t>variable</a:t>
            </a:r>
            <a:r>
              <a:rPr lang="en-US" dirty="0"/>
              <a:t> of type </a:t>
            </a:r>
            <a:r>
              <a:rPr lang="en-US" b="1" dirty="0"/>
              <a:t>int</a:t>
            </a:r>
            <a:r>
              <a:rPr lang="en-US" dirty="0"/>
              <a:t> (integer).</a:t>
            </a:r>
          </a:p>
          <a:p>
            <a:r>
              <a:rPr lang="en-US" dirty="0"/>
              <a:t>As C is a case sensitive language, all keywords must be written in lowercase. Here is a list of all keywords allowed in ANSI C.(American National Standards Institute)</a:t>
            </a:r>
          </a:p>
        </p:txBody>
      </p:sp>
      <p:pic>
        <p:nvPicPr>
          <p:cNvPr id="5" name="Picture 4">
            <a:extLst>
              <a:ext uri="{FF2B5EF4-FFF2-40B4-BE49-F238E27FC236}">
                <a16:creationId xmlns:a16="http://schemas.microsoft.com/office/drawing/2014/main" id="{17C237EE-5C1D-4D5C-AF59-A5545DA23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289496"/>
            <a:ext cx="5319983" cy="3108622"/>
          </a:xfrm>
          <a:prstGeom prst="rect">
            <a:avLst/>
          </a:prstGeom>
        </p:spPr>
      </p:pic>
    </p:spTree>
    <p:extLst>
      <p:ext uri="{BB962C8B-B14F-4D97-AF65-F5344CB8AC3E}">
        <p14:creationId xmlns:p14="http://schemas.microsoft.com/office/powerpoint/2010/main" val="1066267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BD7A4-CE9B-4B5D-80AC-3819E370B3CA}"/>
              </a:ext>
            </a:extLst>
          </p:cNvPr>
          <p:cNvSpPr>
            <a:spLocks noGrp="1"/>
          </p:cNvSpPr>
          <p:nvPr>
            <p:ph type="title"/>
          </p:nvPr>
        </p:nvSpPr>
        <p:spPr/>
        <p:txBody>
          <a:bodyPr/>
          <a:lstStyle/>
          <a:p>
            <a:r>
              <a:rPr lang="en-US" b="1" dirty="0"/>
              <a:t>C Identifiers</a:t>
            </a:r>
            <a:endParaRPr lang="en-US" dirty="0"/>
          </a:p>
        </p:txBody>
      </p:sp>
      <p:sp>
        <p:nvSpPr>
          <p:cNvPr id="3" name="Content Placeholder 2">
            <a:extLst>
              <a:ext uri="{FF2B5EF4-FFF2-40B4-BE49-F238E27FC236}">
                <a16:creationId xmlns:a16="http://schemas.microsoft.com/office/drawing/2014/main" id="{FEEED081-04FE-4AD8-918F-8B7C637B52FC}"/>
              </a:ext>
            </a:extLst>
          </p:cNvPr>
          <p:cNvSpPr>
            <a:spLocks noGrp="1"/>
          </p:cNvSpPr>
          <p:nvPr>
            <p:ph idx="1"/>
          </p:nvPr>
        </p:nvSpPr>
        <p:spPr/>
        <p:txBody>
          <a:bodyPr/>
          <a:lstStyle/>
          <a:p>
            <a:r>
              <a:rPr lang="en-US" dirty="0"/>
              <a:t>Identifier refers to name given to entities such as variables, functions, structures etc.</a:t>
            </a:r>
          </a:p>
          <a:p>
            <a:r>
              <a:rPr lang="en-US" dirty="0"/>
              <a:t>Identifiers must be unique. They are created to give a unique name to an entity to identify it during the execution of the program. For example:</a:t>
            </a:r>
          </a:p>
          <a:p>
            <a:endParaRPr lang="en-US" dirty="0"/>
          </a:p>
          <a:p>
            <a:endParaRPr lang="en-US" dirty="0"/>
          </a:p>
          <a:p>
            <a:endParaRPr lang="en-US" dirty="0"/>
          </a:p>
          <a:p>
            <a:r>
              <a:rPr lang="en-US" dirty="0"/>
              <a:t>Here, money and accountBalance are identifiers.</a:t>
            </a:r>
          </a:p>
          <a:p>
            <a:r>
              <a:rPr lang="en-US" dirty="0"/>
              <a:t>Also remember, identifier names must be different from keywords. You cannot use int as an identifier because int is a keyword.</a:t>
            </a:r>
          </a:p>
        </p:txBody>
      </p:sp>
      <p:pic>
        <p:nvPicPr>
          <p:cNvPr id="5" name="Picture 4">
            <a:extLst>
              <a:ext uri="{FF2B5EF4-FFF2-40B4-BE49-F238E27FC236}">
                <a16:creationId xmlns:a16="http://schemas.microsoft.com/office/drawing/2014/main" id="{66D05688-A632-4766-AA8E-02670927A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785" y="3081321"/>
            <a:ext cx="3257335" cy="895767"/>
          </a:xfrm>
          <a:prstGeom prst="rect">
            <a:avLst/>
          </a:prstGeom>
        </p:spPr>
      </p:pic>
    </p:spTree>
    <p:extLst>
      <p:ext uri="{BB962C8B-B14F-4D97-AF65-F5344CB8AC3E}">
        <p14:creationId xmlns:p14="http://schemas.microsoft.com/office/powerpoint/2010/main" val="3073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6328-39B3-4A03-ADFE-6D2BB5B41DF4}"/>
              </a:ext>
            </a:extLst>
          </p:cNvPr>
          <p:cNvSpPr>
            <a:spLocks noGrp="1"/>
          </p:cNvSpPr>
          <p:nvPr>
            <p:ph type="title"/>
          </p:nvPr>
        </p:nvSpPr>
        <p:spPr/>
        <p:txBody>
          <a:bodyPr/>
          <a:lstStyle/>
          <a:p>
            <a:r>
              <a:rPr lang="en-US" b="1" dirty="0"/>
              <a:t>Rules for naming identifiers</a:t>
            </a:r>
            <a:endParaRPr lang="en-US" dirty="0"/>
          </a:p>
        </p:txBody>
      </p:sp>
      <p:sp>
        <p:nvSpPr>
          <p:cNvPr id="3" name="Content Placeholder 2">
            <a:extLst>
              <a:ext uri="{FF2B5EF4-FFF2-40B4-BE49-F238E27FC236}">
                <a16:creationId xmlns:a16="http://schemas.microsoft.com/office/drawing/2014/main" id="{EDEE56A9-257A-4F59-9892-62DCF931DAE2}"/>
              </a:ext>
            </a:extLst>
          </p:cNvPr>
          <p:cNvSpPr>
            <a:spLocks noGrp="1"/>
          </p:cNvSpPr>
          <p:nvPr>
            <p:ph idx="1"/>
          </p:nvPr>
        </p:nvSpPr>
        <p:spPr/>
        <p:txBody>
          <a:bodyPr/>
          <a:lstStyle/>
          <a:p>
            <a:pPr marL="342900" indent="-342900">
              <a:buFont typeface="+mj-lt"/>
              <a:buAutoNum type="arabicPeriod"/>
            </a:pPr>
            <a:r>
              <a:rPr lang="en-US" dirty="0"/>
              <a:t>A valid identifier can have letters (both uppercase and lowercase letters), digits and underscores.</a:t>
            </a:r>
          </a:p>
          <a:p>
            <a:pPr marL="342900" indent="-342900">
              <a:buFont typeface="+mj-lt"/>
              <a:buAutoNum type="arabicPeriod"/>
            </a:pPr>
            <a:r>
              <a:rPr lang="en-US" dirty="0"/>
              <a:t>The first letter of an identifier should be either a letter or an underscore.</a:t>
            </a:r>
          </a:p>
          <a:p>
            <a:pPr marL="342900" indent="-342900">
              <a:buFont typeface="+mj-lt"/>
              <a:buAutoNum type="arabicPeriod"/>
            </a:pPr>
            <a:r>
              <a:rPr lang="en-US" dirty="0"/>
              <a:t>You cannot use keywords like  int , while etc. as identifiers</a:t>
            </a:r>
          </a:p>
          <a:p>
            <a:pPr marL="342900" indent="-342900">
              <a:buFont typeface="+mj-lt"/>
              <a:buAutoNum type="arabicPeriod"/>
            </a:pPr>
            <a:r>
              <a:rPr lang="en-US" dirty="0"/>
              <a:t>There is no rule on how long an identifier can be. However, you may run into problems in some compilers if the identifier is longer than 31 characters.</a:t>
            </a:r>
          </a:p>
          <a:p>
            <a:pPr marL="0" indent="0">
              <a:buNone/>
            </a:pPr>
            <a:r>
              <a:rPr lang="en-US" b="1" dirty="0"/>
              <a:t>Note: </a:t>
            </a:r>
            <a:r>
              <a:rPr lang="en-US" dirty="0"/>
              <a:t>You can choose any name as an identifier if you follow the above rule, however, give meaningful names to identifiers that make sense. </a:t>
            </a:r>
          </a:p>
          <a:p>
            <a:endParaRPr lang="en-US" dirty="0"/>
          </a:p>
        </p:txBody>
      </p:sp>
    </p:spTree>
    <p:extLst>
      <p:ext uri="{BB962C8B-B14F-4D97-AF65-F5344CB8AC3E}">
        <p14:creationId xmlns:p14="http://schemas.microsoft.com/office/powerpoint/2010/main" val="113407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E0E6-4977-4D4F-93F7-8B28E13D77AC}"/>
              </a:ext>
            </a:extLst>
          </p:cNvPr>
          <p:cNvSpPr>
            <a:spLocks noGrp="1"/>
          </p:cNvSpPr>
          <p:nvPr>
            <p:ph type="title"/>
          </p:nvPr>
        </p:nvSpPr>
        <p:spPr/>
        <p:txBody>
          <a:bodyPr>
            <a:normAutofit/>
          </a:bodyPr>
          <a:lstStyle/>
          <a:p>
            <a:r>
              <a:rPr lang="en-US" b="1" dirty="0"/>
              <a:t>Introduction</a:t>
            </a:r>
          </a:p>
        </p:txBody>
      </p:sp>
      <p:sp>
        <p:nvSpPr>
          <p:cNvPr id="3" name="Content Placeholder 2">
            <a:extLst>
              <a:ext uri="{FF2B5EF4-FFF2-40B4-BE49-F238E27FC236}">
                <a16:creationId xmlns:a16="http://schemas.microsoft.com/office/drawing/2014/main" id="{DFAF4291-586A-4B78-BF21-8316C9897AB7}"/>
              </a:ext>
            </a:extLst>
          </p:cNvPr>
          <p:cNvSpPr>
            <a:spLocks noGrp="1"/>
          </p:cNvSpPr>
          <p:nvPr>
            <p:ph idx="1"/>
          </p:nvPr>
        </p:nvSpPr>
        <p:spPr/>
        <p:txBody>
          <a:bodyPr>
            <a:normAutofit/>
          </a:bodyPr>
          <a:lstStyle/>
          <a:p>
            <a:pPr algn="just">
              <a:buFont typeface="Wingdings" panose="05000000000000000000" pitchFamily="2" charset="2"/>
              <a:buChar char="Ø"/>
            </a:pPr>
            <a:r>
              <a:rPr lang="en-US" sz="1600" dirty="0"/>
              <a:t>C is the famous programming language designed to develop system application program.</a:t>
            </a:r>
          </a:p>
          <a:p>
            <a:pPr algn="just">
              <a:buFont typeface="Wingdings" panose="05000000000000000000" pitchFamily="2" charset="2"/>
              <a:buChar char="Ø"/>
            </a:pPr>
            <a:r>
              <a:rPr lang="en-US" sz="1600" dirty="0"/>
              <a:t>It is known as the starting of every programming language all the basics of a program language starts from C language</a:t>
            </a:r>
          </a:p>
          <a:p>
            <a:pPr algn="just">
              <a:buFont typeface="Wingdings" panose="05000000000000000000" pitchFamily="2" charset="2"/>
              <a:buChar char="Ø"/>
            </a:pPr>
            <a:r>
              <a:rPr lang="en-US" sz="1600" dirty="0"/>
              <a:t>C is known as general purpose procedural programming language.</a:t>
            </a:r>
          </a:p>
        </p:txBody>
      </p:sp>
    </p:spTree>
    <p:extLst>
      <p:ext uri="{BB962C8B-B14F-4D97-AF65-F5344CB8AC3E}">
        <p14:creationId xmlns:p14="http://schemas.microsoft.com/office/powerpoint/2010/main" val="3760402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158989-3922-40E4-8D68-38CE5AECA2F5}"/>
              </a:ext>
            </a:extLst>
          </p:cNvPr>
          <p:cNvSpPr>
            <a:spLocks noGrp="1"/>
          </p:cNvSpPr>
          <p:nvPr>
            <p:ph type="ctrTitle"/>
          </p:nvPr>
        </p:nvSpPr>
        <p:spPr>
          <a:xfrm>
            <a:off x="1629103" y="2244829"/>
            <a:ext cx="8933796" cy="2964479"/>
          </a:xfrm>
        </p:spPr>
        <p:txBody>
          <a:bodyPr>
            <a:normAutofit/>
          </a:bodyPr>
          <a:lstStyle/>
          <a:p>
            <a:r>
              <a:rPr lang="en-US" dirty="0"/>
              <a:t>Variables </a:t>
            </a:r>
            <a:br>
              <a:rPr lang="en-US" dirty="0"/>
            </a:br>
            <a:r>
              <a:rPr lang="en-US" dirty="0"/>
              <a:t>&amp;</a:t>
            </a:r>
            <a:br>
              <a:rPr lang="en-US" dirty="0"/>
            </a:br>
            <a:r>
              <a:rPr lang="en-US" dirty="0"/>
              <a:t>Constants</a:t>
            </a:r>
          </a:p>
        </p:txBody>
      </p:sp>
    </p:spTree>
    <p:extLst>
      <p:ext uri="{BB962C8B-B14F-4D97-AF65-F5344CB8AC3E}">
        <p14:creationId xmlns:p14="http://schemas.microsoft.com/office/powerpoint/2010/main" val="3091419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5C5E91-5808-4421-A1C9-B0A952BF41A4}"/>
              </a:ext>
            </a:extLst>
          </p:cNvPr>
          <p:cNvSpPr>
            <a:spLocks noGrp="1"/>
          </p:cNvSpPr>
          <p:nvPr>
            <p:ph idx="1"/>
          </p:nvPr>
        </p:nvSpPr>
        <p:spPr>
          <a:xfrm>
            <a:off x="1210019" y="1756911"/>
            <a:ext cx="10058400" cy="1999841"/>
          </a:xfrm>
        </p:spPr>
        <p:txBody>
          <a:bodyPr/>
          <a:lstStyle/>
          <a:p>
            <a:r>
              <a:rPr lang="en-US" dirty="0"/>
              <a:t>In programming, a variable is a container (storage area) to hold data.</a:t>
            </a:r>
          </a:p>
          <a:p>
            <a:r>
              <a:rPr lang="en-US" dirty="0"/>
              <a:t>To indicate the storage area, each variable should be given a unique name</a:t>
            </a:r>
            <a:r>
              <a:rPr lang="en-US" b="1" dirty="0"/>
              <a:t>(identifier).</a:t>
            </a:r>
          </a:p>
          <a:p>
            <a:r>
              <a:rPr lang="en-US" dirty="0"/>
              <a:t>Variable names are just the symbolic representation of a memory location. For example:</a:t>
            </a:r>
          </a:p>
          <a:p>
            <a:pPr marL="0" indent="0">
              <a:buNone/>
            </a:pPr>
            <a:endParaRPr lang="en-US" b="1" dirty="0"/>
          </a:p>
          <a:p>
            <a:pPr marL="0" indent="0">
              <a:buNone/>
            </a:pPr>
            <a:endParaRPr lang="en-US" b="1" dirty="0"/>
          </a:p>
        </p:txBody>
      </p:sp>
      <p:sp>
        <p:nvSpPr>
          <p:cNvPr id="6" name="Arrow: Pentagon 5">
            <a:extLst>
              <a:ext uri="{FF2B5EF4-FFF2-40B4-BE49-F238E27FC236}">
                <a16:creationId xmlns:a16="http://schemas.microsoft.com/office/drawing/2014/main" id="{B5F4DA4A-B8FE-434B-BF60-56D86545785B}"/>
              </a:ext>
            </a:extLst>
          </p:cNvPr>
          <p:cNvSpPr/>
          <p:nvPr/>
        </p:nvSpPr>
        <p:spPr>
          <a:xfrm>
            <a:off x="374572" y="716040"/>
            <a:ext cx="3272010" cy="870333"/>
          </a:xfrm>
          <a:prstGeom prst="homePlate">
            <a:avLst>
              <a:gd name="adj" fmla="val 7766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98D29-F7CD-45F8-A81A-28809FDF575C}"/>
              </a:ext>
            </a:extLst>
          </p:cNvPr>
          <p:cNvSpPr>
            <a:spLocks noGrp="1"/>
          </p:cNvSpPr>
          <p:nvPr>
            <p:ph type="title"/>
          </p:nvPr>
        </p:nvSpPr>
        <p:spPr>
          <a:xfrm>
            <a:off x="582058" y="473147"/>
            <a:ext cx="10058400" cy="1371600"/>
          </a:xfrm>
        </p:spPr>
        <p:txBody>
          <a:bodyPr/>
          <a:lstStyle/>
          <a:p>
            <a:r>
              <a:rPr lang="en-US" b="1" dirty="0">
                <a:solidFill>
                  <a:schemeClr val="bg1"/>
                </a:solidFill>
              </a:rPr>
              <a:t>Variables</a:t>
            </a:r>
            <a:endParaRPr lang="en-US" dirty="0">
              <a:solidFill>
                <a:schemeClr val="bg1"/>
              </a:solidFill>
            </a:endParaRPr>
          </a:p>
        </p:txBody>
      </p:sp>
      <p:pic>
        <p:nvPicPr>
          <p:cNvPr id="12" name="Picture 11">
            <a:extLst>
              <a:ext uri="{FF2B5EF4-FFF2-40B4-BE49-F238E27FC236}">
                <a16:creationId xmlns:a16="http://schemas.microsoft.com/office/drawing/2014/main" id="{778CC2B1-34B4-4FA1-A9F6-C87EE3E6D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859" y="2981878"/>
            <a:ext cx="6250139" cy="3354423"/>
          </a:xfrm>
          <a:prstGeom prst="rect">
            <a:avLst/>
          </a:prstGeom>
        </p:spPr>
      </p:pic>
      <p:sp>
        <p:nvSpPr>
          <p:cNvPr id="14" name="Flowchart: Manual Operation 13">
            <a:extLst>
              <a:ext uri="{FF2B5EF4-FFF2-40B4-BE49-F238E27FC236}">
                <a16:creationId xmlns:a16="http://schemas.microsoft.com/office/drawing/2014/main" id="{C2B7481F-0CFA-44B9-A02E-A52D52A53B0A}"/>
              </a:ext>
            </a:extLst>
          </p:cNvPr>
          <p:cNvSpPr/>
          <p:nvPr/>
        </p:nvSpPr>
        <p:spPr>
          <a:xfrm>
            <a:off x="1466951" y="3756752"/>
            <a:ext cx="2737947" cy="1804677"/>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20E356A1-62C2-428F-BE32-33C9D39015D8}"/>
              </a:ext>
            </a:extLst>
          </p:cNvPr>
          <p:cNvSpPr/>
          <p:nvPr/>
        </p:nvSpPr>
        <p:spPr>
          <a:xfrm>
            <a:off x="1607543" y="3831781"/>
            <a:ext cx="2281411" cy="1323439"/>
          </a:xfrm>
          <a:prstGeom prst="rect">
            <a:avLst/>
          </a:prstGeom>
        </p:spPr>
        <p:txBody>
          <a:bodyPr wrap="square">
            <a:spAutoFit/>
          </a:bodyPr>
          <a:lstStyle/>
          <a:p>
            <a:pPr algn="ctr"/>
            <a:r>
              <a:rPr lang="en-US" sz="1600" dirty="0"/>
              <a:t>Here, </a:t>
            </a:r>
            <a:r>
              <a:rPr lang="en-US" sz="1600" b="1" dirty="0"/>
              <a:t>age</a:t>
            </a:r>
            <a:r>
              <a:rPr lang="en-US" sz="1600" dirty="0"/>
              <a:t> is a variable of  </a:t>
            </a:r>
            <a:r>
              <a:rPr lang="en-US" sz="1600" b="1" dirty="0"/>
              <a:t>int</a:t>
            </a:r>
            <a:r>
              <a:rPr lang="en-US" sz="1600" dirty="0"/>
              <a:t> type. Here, the variable is assigned an integer value </a:t>
            </a:r>
            <a:r>
              <a:rPr lang="en-US" sz="1600" b="1" dirty="0"/>
              <a:t>21</a:t>
            </a:r>
            <a:r>
              <a:rPr lang="en-US" sz="1600" dirty="0"/>
              <a:t>.</a:t>
            </a:r>
          </a:p>
        </p:txBody>
      </p:sp>
      <p:sp>
        <p:nvSpPr>
          <p:cNvPr id="15" name="Rectangle 14">
            <a:extLst>
              <a:ext uri="{FF2B5EF4-FFF2-40B4-BE49-F238E27FC236}">
                <a16:creationId xmlns:a16="http://schemas.microsoft.com/office/drawing/2014/main" id="{3DD22CEF-08BF-4AF9-ADB8-F186477D5BA2}"/>
              </a:ext>
            </a:extLst>
          </p:cNvPr>
          <p:cNvSpPr/>
          <p:nvPr/>
        </p:nvSpPr>
        <p:spPr>
          <a:xfrm>
            <a:off x="1466951" y="3385072"/>
            <a:ext cx="2737947" cy="3716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60000"/>
                    <a:lumOff val="40000"/>
                  </a:schemeClr>
                </a:solidFill>
              </a:rPr>
              <a:t>int </a:t>
            </a:r>
            <a:r>
              <a:rPr lang="en-US" dirty="0"/>
              <a:t>age = </a:t>
            </a:r>
            <a:r>
              <a:rPr lang="en-US" dirty="0">
                <a:solidFill>
                  <a:schemeClr val="accent4">
                    <a:lumMod val="40000"/>
                    <a:lumOff val="60000"/>
                  </a:schemeClr>
                </a:solidFill>
              </a:rPr>
              <a:t>21</a:t>
            </a:r>
          </a:p>
        </p:txBody>
      </p:sp>
    </p:spTree>
    <p:extLst>
      <p:ext uri="{BB962C8B-B14F-4D97-AF65-F5344CB8AC3E}">
        <p14:creationId xmlns:p14="http://schemas.microsoft.com/office/powerpoint/2010/main" val="3234387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3507-6AD2-4ED6-A5B3-D4B84EC4A1C8}"/>
              </a:ext>
            </a:extLst>
          </p:cNvPr>
          <p:cNvSpPr>
            <a:spLocks noGrp="1"/>
          </p:cNvSpPr>
          <p:nvPr>
            <p:ph type="title"/>
          </p:nvPr>
        </p:nvSpPr>
        <p:spPr/>
        <p:txBody>
          <a:bodyPr/>
          <a:lstStyle/>
          <a:p>
            <a:r>
              <a:rPr lang="en-US" b="1" dirty="0"/>
              <a:t>Rules for naming a variable</a:t>
            </a:r>
            <a:endParaRPr lang="en-US" dirty="0"/>
          </a:p>
        </p:txBody>
      </p:sp>
      <p:sp>
        <p:nvSpPr>
          <p:cNvPr id="3" name="Content Placeholder 2">
            <a:extLst>
              <a:ext uri="{FF2B5EF4-FFF2-40B4-BE49-F238E27FC236}">
                <a16:creationId xmlns:a16="http://schemas.microsoft.com/office/drawing/2014/main" id="{2C941E4A-AC97-47A2-9AA7-EBFEFC132F2C}"/>
              </a:ext>
            </a:extLst>
          </p:cNvPr>
          <p:cNvSpPr>
            <a:spLocks noGrp="1"/>
          </p:cNvSpPr>
          <p:nvPr>
            <p:ph idx="1"/>
          </p:nvPr>
        </p:nvSpPr>
        <p:spPr/>
        <p:txBody>
          <a:bodyPr/>
          <a:lstStyle/>
          <a:p>
            <a:pPr marL="342900" indent="-342900">
              <a:buFont typeface="+mj-lt"/>
              <a:buAutoNum type="arabicPeriod"/>
            </a:pPr>
            <a:r>
              <a:rPr lang="en-US" dirty="0"/>
              <a:t>A variable name can only have letters (both uppercase and lowercase letters), digits and underscore.</a:t>
            </a:r>
          </a:p>
          <a:p>
            <a:pPr marL="342900" indent="-342900">
              <a:buFont typeface="+mj-lt"/>
              <a:buAutoNum type="arabicPeriod"/>
            </a:pPr>
            <a:r>
              <a:rPr lang="en-US" dirty="0"/>
              <a:t>The first letter of a variable should be either a letter or an underscore.</a:t>
            </a:r>
          </a:p>
          <a:p>
            <a:pPr marL="342900" indent="-342900">
              <a:buFont typeface="+mj-lt"/>
              <a:buAutoNum type="arabicPeriod"/>
            </a:pPr>
            <a:r>
              <a:rPr lang="en-US" dirty="0"/>
              <a:t>There is no rule on how long a variable name (identifier) can be. However, you may run into problems in some compilers if the variable name is longer than 31 characters.</a:t>
            </a:r>
          </a:p>
          <a:p>
            <a:endParaRPr lang="en-US" dirty="0"/>
          </a:p>
          <a:p>
            <a:endParaRPr lang="en-US" dirty="0"/>
          </a:p>
          <a:p>
            <a:r>
              <a:rPr lang="en-US" dirty="0"/>
              <a:t>C is a strongly typed language. This means that the variable type cannot be changed once it is declared. For example:</a:t>
            </a:r>
          </a:p>
        </p:txBody>
      </p:sp>
      <p:sp>
        <p:nvSpPr>
          <p:cNvPr id="6" name="Rectangle 5">
            <a:extLst>
              <a:ext uri="{FF2B5EF4-FFF2-40B4-BE49-F238E27FC236}">
                <a16:creationId xmlns:a16="http://schemas.microsoft.com/office/drawing/2014/main" id="{1D923268-F6B8-413B-8130-483FBA18F5B9}"/>
              </a:ext>
            </a:extLst>
          </p:cNvPr>
          <p:cNvSpPr/>
          <p:nvPr/>
        </p:nvSpPr>
        <p:spPr>
          <a:xfrm>
            <a:off x="2103120" y="3429000"/>
            <a:ext cx="8644890" cy="646331"/>
          </a:xfrm>
          <a:prstGeom prst="rect">
            <a:avLst/>
          </a:prstGeom>
          <a:ln>
            <a:noFill/>
          </a:ln>
        </p:spPr>
        <p:style>
          <a:lnRef idx="1">
            <a:schemeClr val="dk1"/>
          </a:lnRef>
          <a:fillRef idx="2">
            <a:schemeClr val="dk1"/>
          </a:fillRef>
          <a:effectRef idx="1">
            <a:schemeClr val="dk1"/>
          </a:effectRef>
          <a:fontRef idx="minor">
            <a:schemeClr val="dk1"/>
          </a:fontRef>
        </p:style>
        <p:txBody>
          <a:bodyPr wrap="square">
            <a:spAutoFit/>
          </a:bodyPr>
          <a:lstStyle/>
          <a:p>
            <a:r>
              <a:rPr lang="en-US" b="1" dirty="0"/>
              <a:t>Note:</a:t>
            </a:r>
            <a:r>
              <a:rPr lang="en-US" dirty="0"/>
              <a:t> You should always try to give meaningful names to variables. For example: </a:t>
            </a:r>
            <a:r>
              <a:rPr lang="en-US" b="1" dirty="0">
                <a:solidFill>
                  <a:srgbClr val="7030A0"/>
                </a:solidFill>
              </a:rPr>
              <a:t>firstName</a:t>
            </a:r>
            <a:r>
              <a:rPr lang="en-US" dirty="0"/>
              <a:t> is a better variable name than </a:t>
            </a:r>
            <a:r>
              <a:rPr lang="en-US" b="1" dirty="0">
                <a:solidFill>
                  <a:srgbClr val="FF0000"/>
                </a:solidFill>
              </a:rPr>
              <a:t>fn</a:t>
            </a:r>
          </a:p>
        </p:txBody>
      </p:sp>
      <p:pic>
        <p:nvPicPr>
          <p:cNvPr id="8" name="Picture 7">
            <a:extLst>
              <a:ext uri="{FF2B5EF4-FFF2-40B4-BE49-F238E27FC236}">
                <a16:creationId xmlns:a16="http://schemas.microsoft.com/office/drawing/2014/main" id="{A8D09217-CC95-4A5D-9084-071AB05BB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567" y="4924894"/>
            <a:ext cx="4163006" cy="952633"/>
          </a:xfrm>
          <a:prstGeom prst="rect">
            <a:avLst/>
          </a:prstGeom>
        </p:spPr>
      </p:pic>
    </p:spTree>
    <p:extLst>
      <p:ext uri="{BB962C8B-B14F-4D97-AF65-F5344CB8AC3E}">
        <p14:creationId xmlns:p14="http://schemas.microsoft.com/office/powerpoint/2010/main" val="280369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eparation 3">
            <a:hlinkClick r:id="rId2" action="ppaction://hlinksldjump"/>
            <a:extLst>
              <a:ext uri="{FF2B5EF4-FFF2-40B4-BE49-F238E27FC236}">
                <a16:creationId xmlns:a16="http://schemas.microsoft.com/office/drawing/2014/main" id="{96D3541E-19BC-4022-8E53-88CB7064CAFE}"/>
              </a:ext>
            </a:extLst>
          </p:cNvPr>
          <p:cNvSpPr/>
          <p:nvPr/>
        </p:nvSpPr>
        <p:spPr>
          <a:xfrm>
            <a:off x="1544198" y="2564176"/>
            <a:ext cx="2798284" cy="1729648"/>
          </a:xfrm>
          <a:prstGeom prst="flowChartPreparation">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Integers</a:t>
            </a:r>
          </a:p>
        </p:txBody>
      </p:sp>
      <p:sp>
        <p:nvSpPr>
          <p:cNvPr id="7" name="Flowchart: Preparation 6">
            <a:hlinkClick r:id="rId3" action="ppaction://hlinksldjump"/>
            <a:extLst>
              <a:ext uri="{FF2B5EF4-FFF2-40B4-BE49-F238E27FC236}">
                <a16:creationId xmlns:a16="http://schemas.microsoft.com/office/drawing/2014/main" id="{E3EF9A40-7B22-4889-98B8-6C575218F93A}"/>
              </a:ext>
            </a:extLst>
          </p:cNvPr>
          <p:cNvSpPr/>
          <p:nvPr/>
        </p:nvSpPr>
        <p:spPr>
          <a:xfrm>
            <a:off x="2943340" y="4412312"/>
            <a:ext cx="2798284" cy="1729648"/>
          </a:xfrm>
          <a:prstGeom prst="flowChartPreparatio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Escape Sequences</a:t>
            </a:r>
          </a:p>
        </p:txBody>
      </p:sp>
      <p:sp>
        <p:nvSpPr>
          <p:cNvPr id="9" name="Flowchart: Preparation 8">
            <a:hlinkClick r:id="rId4" action="ppaction://hlinksldjump"/>
            <a:extLst>
              <a:ext uri="{FF2B5EF4-FFF2-40B4-BE49-F238E27FC236}">
                <a16:creationId xmlns:a16="http://schemas.microsoft.com/office/drawing/2014/main" id="{758A0529-203C-4317-846C-28AABF74685B}"/>
              </a:ext>
            </a:extLst>
          </p:cNvPr>
          <p:cNvSpPr/>
          <p:nvPr/>
        </p:nvSpPr>
        <p:spPr>
          <a:xfrm>
            <a:off x="6213514" y="4420518"/>
            <a:ext cx="2798284" cy="1729648"/>
          </a:xfrm>
          <a:prstGeom prst="flowChartPreparation">
            <a:avLst/>
          </a:prstGeom>
          <a:solidFill>
            <a:schemeClr val="accent6"/>
          </a:solidFill>
        </p:spPr>
        <p:style>
          <a:lnRef idx="3">
            <a:schemeClr val="lt1"/>
          </a:lnRef>
          <a:fillRef idx="1">
            <a:schemeClr val="accent2"/>
          </a:fillRef>
          <a:effectRef idx="1">
            <a:schemeClr val="accent2"/>
          </a:effectRef>
          <a:fontRef idx="minor">
            <a:schemeClr val="lt1"/>
          </a:fontRef>
        </p:style>
        <p:txBody>
          <a:bodyPr rtlCol="0" anchor="ctr"/>
          <a:lstStyle/>
          <a:p>
            <a:r>
              <a:rPr lang="en-US" dirty="0"/>
              <a:t>String Literals</a:t>
            </a:r>
          </a:p>
        </p:txBody>
      </p:sp>
      <p:sp>
        <p:nvSpPr>
          <p:cNvPr id="11" name="Flowchart: Preparation 10">
            <a:hlinkClick r:id="rId5" action="ppaction://hlinksldjump"/>
            <a:extLst>
              <a:ext uri="{FF2B5EF4-FFF2-40B4-BE49-F238E27FC236}">
                <a16:creationId xmlns:a16="http://schemas.microsoft.com/office/drawing/2014/main" id="{840ADD1B-C8E7-43BD-B2EA-1D4307021CFB}"/>
              </a:ext>
            </a:extLst>
          </p:cNvPr>
          <p:cNvSpPr/>
          <p:nvPr/>
        </p:nvSpPr>
        <p:spPr>
          <a:xfrm>
            <a:off x="4578427" y="2564176"/>
            <a:ext cx="2798284" cy="1729648"/>
          </a:xfrm>
          <a:prstGeom prst="flowChartPreparation">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a:p>
            <a:pPr algn="ctr"/>
            <a:r>
              <a:rPr lang="en-US" dirty="0"/>
              <a:t>Floating-point Literals</a:t>
            </a:r>
          </a:p>
          <a:p>
            <a:pPr algn="ctr"/>
            <a:endParaRPr lang="en-US" dirty="0"/>
          </a:p>
        </p:txBody>
      </p:sp>
      <p:sp>
        <p:nvSpPr>
          <p:cNvPr id="12" name="Flowchart: Preparation 11">
            <a:hlinkClick r:id="rId6" action="ppaction://hlinksldjump"/>
            <a:extLst>
              <a:ext uri="{FF2B5EF4-FFF2-40B4-BE49-F238E27FC236}">
                <a16:creationId xmlns:a16="http://schemas.microsoft.com/office/drawing/2014/main" id="{964CCA5B-D37B-4F1F-A8CE-E8C6494C606F}"/>
              </a:ext>
            </a:extLst>
          </p:cNvPr>
          <p:cNvSpPr/>
          <p:nvPr/>
        </p:nvSpPr>
        <p:spPr>
          <a:xfrm>
            <a:off x="7612656" y="2564176"/>
            <a:ext cx="2798284" cy="1729648"/>
          </a:xfrm>
          <a:prstGeom prst="flowChartPreparation">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Characters</a:t>
            </a:r>
          </a:p>
        </p:txBody>
      </p:sp>
      <p:sp>
        <p:nvSpPr>
          <p:cNvPr id="13" name="Arrow: Pentagon 12">
            <a:extLst>
              <a:ext uri="{FF2B5EF4-FFF2-40B4-BE49-F238E27FC236}">
                <a16:creationId xmlns:a16="http://schemas.microsoft.com/office/drawing/2014/main" id="{9A09AD1E-2CC7-4E4F-8C3D-0855F4A21FA1}"/>
              </a:ext>
            </a:extLst>
          </p:cNvPr>
          <p:cNvSpPr/>
          <p:nvPr/>
        </p:nvSpPr>
        <p:spPr>
          <a:xfrm>
            <a:off x="374572" y="716040"/>
            <a:ext cx="3272010" cy="870333"/>
          </a:xfrm>
          <a:prstGeom prst="homePlate">
            <a:avLst>
              <a:gd name="adj" fmla="val 7766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14DEDB4-B4BA-409F-8F1E-D3FBB53AAEB6}"/>
              </a:ext>
            </a:extLst>
          </p:cNvPr>
          <p:cNvSpPr>
            <a:spLocks noGrp="1"/>
          </p:cNvSpPr>
          <p:nvPr>
            <p:ph type="title"/>
          </p:nvPr>
        </p:nvSpPr>
        <p:spPr>
          <a:xfrm>
            <a:off x="778526" y="773879"/>
            <a:ext cx="10058400" cy="1371600"/>
          </a:xfrm>
        </p:spPr>
        <p:txBody>
          <a:bodyPr/>
          <a:lstStyle/>
          <a:p>
            <a:r>
              <a:rPr lang="en-US" b="1" dirty="0">
                <a:solidFill>
                  <a:schemeClr val="bg1"/>
                </a:solidFill>
              </a:rPr>
              <a:t>Literals</a:t>
            </a:r>
            <a:br>
              <a:rPr lang="en-US" b="1" dirty="0"/>
            </a:br>
            <a:endParaRPr lang="en-US" dirty="0">
              <a:solidFill>
                <a:schemeClr val="bg1"/>
              </a:solidFill>
            </a:endParaRPr>
          </a:p>
        </p:txBody>
      </p:sp>
      <p:sp>
        <p:nvSpPr>
          <p:cNvPr id="2" name="Rectangle 1">
            <a:extLst>
              <a:ext uri="{FF2B5EF4-FFF2-40B4-BE49-F238E27FC236}">
                <a16:creationId xmlns:a16="http://schemas.microsoft.com/office/drawing/2014/main" id="{D57F7CDC-C831-4156-A0ED-5056F9C139EB}"/>
              </a:ext>
            </a:extLst>
          </p:cNvPr>
          <p:cNvSpPr/>
          <p:nvPr/>
        </p:nvSpPr>
        <p:spPr>
          <a:xfrm>
            <a:off x="1355074" y="1714844"/>
            <a:ext cx="10058399" cy="646331"/>
          </a:xfrm>
          <a:prstGeom prst="rect">
            <a:avLst/>
          </a:prstGeom>
        </p:spPr>
        <p:txBody>
          <a:bodyPr wrap="square">
            <a:spAutoFit/>
          </a:bodyPr>
          <a:lstStyle/>
          <a:p>
            <a:r>
              <a:rPr lang="en-US" dirty="0">
                <a:latin typeface="euclid_circular_a"/>
              </a:rPr>
              <a:t>Literals are data used for representing fixed values. They can be used directly in the code.</a:t>
            </a:r>
          </a:p>
          <a:p>
            <a:r>
              <a:rPr lang="en-US" b="1" dirty="0">
                <a:latin typeface="euclid_circular_a"/>
              </a:rPr>
              <a:t>                                                           For example: 1 , 2.5 , ’c’ etc.</a:t>
            </a:r>
            <a:endParaRPr lang="en-US" b="1" dirty="0"/>
          </a:p>
        </p:txBody>
      </p:sp>
    </p:spTree>
    <p:extLst>
      <p:ext uri="{BB962C8B-B14F-4D97-AF65-F5344CB8AC3E}">
        <p14:creationId xmlns:p14="http://schemas.microsoft.com/office/powerpoint/2010/main" val="2561670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47663-A918-47B7-806B-B4D43E0C3965}"/>
              </a:ext>
            </a:extLst>
          </p:cNvPr>
          <p:cNvSpPr>
            <a:spLocks noGrp="1"/>
          </p:cNvSpPr>
          <p:nvPr>
            <p:ph type="title"/>
          </p:nvPr>
        </p:nvSpPr>
        <p:spPr/>
        <p:txBody>
          <a:bodyPr/>
          <a:lstStyle/>
          <a:p>
            <a:r>
              <a:rPr lang="en-US" b="1" dirty="0"/>
              <a:t>1.Integers</a:t>
            </a:r>
          </a:p>
        </p:txBody>
      </p:sp>
      <p:sp>
        <p:nvSpPr>
          <p:cNvPr id="6" name="Content Placeholder 5">
            <a:extLst>
              <a:ext uri="{FF2B5EF4-FFF2-40B4-BE49-F238E27FC236}">
                <a16:creationId xmlns:a16="http://schemas.microsoft.com/office/drawing/2014/main" id="{F9A5D538-D2E1-4E30-89C2-8F6A0D9F68B7}"/>
              </a:ext>
            </a:extLst>
          </p:cNvPr>
          <p:cNvSpPr>
            <a:spLocks noGrp="1"/>
          </p:cNvSpPr>
          <p:nvPr>
            <p:ph idx="1"/>
          </p:nvPr>
        </p:nvSpPr>
        <p:spPr>
          <a:xfrm>
            <a:off x="1066800" y="1910740"/>
            <a:ext cx="10058400" cy="3849624"/>
          </a:xfrm>
        </p:spPr>
        <p:txBody>
          <a:bodyPr/>
          <a:lstStyle/>
          <a:p>
            <a:r>
              <a:rPr lang="en-US" dirty="0"/>
              <a:t>An integer is a numeric literal(associated with numbers) without any fractional or exponential part. There are three types of integer literals in C programming:</a:t>
            </a:r>
          </a:p>
          <a:p>
            <a:pPr lvl="1">
              <a:buFont typeface="Wingdings" panose="05000000000000000000" pitchFamily="2" charset="2"/>
              <a:buChar char="Ø"/>
            </a:pPr>
            <a:r>
              <a:rPr lang="es-ES" dirty="0"/>
              <a:t>decimal (base 10)</a:t>
            </a:r>
          </a:p>
          <a:p>
            <a:pPr lvl="1">
              <a:buFont typeface="Wingdings" panose="05000000000000000000" pitchFamily="2" charset="2"/>
              <a:buChar char="Ø"/>
            </a:pPr>
            <a:r>
              <a:rPr lang="es-ES" dirty="0"/>
              <a:t>octal (base 8)</a:t>
            </a:r>
          </a:p>
          <a:p>
            <a:pPr lvl="1">
              <a:buFont typeface="Wingdings" panose="05000000000000000000" pitchFamily="2" charset="2"/>
              <a:buChar char="Ø"/>
            </a:pPr>
            <a:r>
              <a:rPr lang="es-ES" dirty="0"/>
              <a:t>hexadecimal (base 16)</a:t>
            </a:r>
          </a:p>
          <a:p>
            <a:pPr marL="0" indent="0">
              <a:buNone/>
            </a:pPr>
            <a:r>
              <a:rPr lang="en-US" dirty="0"/>
              <a:t> 	 </a:t>
            </a:r>
            <a:r>
              <a:rPr lang="en-US" b="1" dirty="0"/>
              <a:t>For Example</a:t>
            </a:r>
          </a:p>
          <a:p>
            <a:pPr marL="0" indent="0">
              <a:buNone/>
            </a:pPr>
            <a:endParaRPr lang="en-US" b="1" dirty="0"/>
          </a:p>
          <a:p>
            <a:pPr marL="0" indent="0">
              <a:buNone/>
            </a:pPr>
            <a:endParaRPr lang="en-US" b="1" dirty="0"/>
          </a:p>
          <a:p>
            <a:pPr marL="0" indent="0">
              <a:buNone/>
            </a:pPr>
            <a:r>
              <a:rPr lang="en-US" dirty="0"/>
              <a:t>                  </a:t>
            </a:r>
          </a:p>
          <a:p>
            <a:pPr marL="0" indent="0">
              <a:buNone/>
            </a:pPr>
            <a:r>
              <a:rPr lang="en-US" dirty="0"/>
              <a:t>	In C programming, octal starts with a </a:t>
            </a:r>
            <a:r>
              <a:rPr lang="en-US" b="1" dirty="0"/>
              <a:t>0</a:t>
            </a:r>
            <a:r>
              <a:rPr lang="en-US" dirty="0"/>
              <a:t>, and hexadecimal starts with a </a:t>
            </a:r>
            <a:r>
              <a:rPr lang="en-US" b="1" dirty="0"/>
              <a:t>0x</a:t>
            </a:r>
            <a:r>
              <a:rPr lang="en-US" dirty="0"/>
              <a:t>.</a:t>
            </a:r>
            <a:endParaRPr lang="en-US" b="1" dirty="0"/>
          </a:p>
        </p:txBody>
      </p:sp>
      <p:pic>
        <p:nvPicPr>
          <p:cNvPr id="8" name="Picture 7">
            <a:extLst>
              <a:ext uri="{FF2B5EF4-FFF2-40B4-BE49-F238E27FC236}">
                <a16:creationId xmlns:a16="http://schemas.microsoft.com/office/drawing/2014/main" id="{7682CDF0-2B48-4463-A1FE-8C5B6D4CC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520" y="3862679"/>
            <a:ext cx="2915057" cy="752580"/>
          </a:xfrm>
          <a:prstGeom prst="rect">
            <a:avLst/>
          </a:prstGeom>
        </p:spPr>
      </p:pic>
      <p:pic>
        <p:nvPicPr>
          <p:cNvPr id="9" name="Picture 2" descr="Back arrow - Free arrows icons">
            <a:hlinkClick r:id="rId3" action="ppaction://hlinksldjump"/>
            <a:extLst>
              <a:ext uri="{FF2B5EF4-FFF2-40B4-BE49-F238E27FC236}">
                <a16:creationId xmlns:a16="http://schemas.microsoft.com/office/drawing/2014/main" id="{C2AD71FD-A68D-4426-BC8D-C27D25F18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3684" y="5656909"/>
            <a:ext cx="854424" cy="854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74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47663-A918-47B7-806B-B4D43E0C3965}"/>
              </a:ext>
            </a:extLst>
          </p:cNvPr>
          <p:cNvSpPr>
            <a:spLocks noGrp="1"/>
          </p:cNvSpPr>
          <p:nvPr>
            <p:ph type="title"/>
          </p:nvPr>
        </p:nvSpPr>
        <p:spPr/>
        <p:txBody>
          <a:bodyPr/>
          <a:lstStyle/>
          <a:p>
            <a:r>
              <a:rPr lang="en-US" b="1" dirty="0"/>
              <a:t>2.Floating-point Literals</a:t>
            </a:r>
          </a:p>
        </p:txBody>
      </p:sp>
      <p:sp>
        <p:nvSpPr>
          <p:cNvPr id="6" name="Content Placeholder 5">
            <a:extLst>
              <a:ext uri="{FF2B5EF4-FFF2-40B4-BE49-F238E27FC236}">
                <a16:creationId xmlns:a16="http://schemas.microsoft.com/office/drawing/2014/main" id="{F9A5D538-D2E1-4E30-89C2-8F6A0D9F68B7}"/>
              </a:ext>
            </a:extLst>
          </p:cNvPr>
          <p:cNvSpPr>
            <a:spLocks noGrp="1"/>
          </p:cNvSpPr>
          <p:nvPr>
            <p:ph idx="1"/>
          </p:nvPr>
        </p:nvSpPr>
        <p:spPr/>
        <p:txBody>
          <a:bodyPr/>
          <a:lstStyle/>
          <a:p>
            <a:r>
              <a:rPr lang="en-US" dirty="0"/>
              <a:t>A floating-point literal is a numeric literal that has either a fractional form or an exponent form. </a:t>
            </a:r>
          </a:p>
          <a:p>
            <a:pPr marL="0" indent="0">
              <a:buNone/>
            </a:pPr>
            <a:r>
              <a:rPr lang="en-US" dirty="0"/>
              <a:t>	</a:t>
            </a:r>
          </a:p>
          <a:p>
            <a:pPr marL="0" indent="0">
              <a:buNone/>
            </a:pPr>
            <a:r>
              <a:rPr lang="en-US" dirty="0"/>
              <a:t>		 </a:t>
            </a:r>
            <a:r>
              <a:rPr lang="en-US" b="1" dirty="0"/>
              <a:t>For Example</a:t>
            </a:r>
          </a:p>
          <a:p>
            <a:pPr marL="0" indent="0">
              <a:buNone/>
            </a:pPr>
            <a:endParaRPr lang="en-US" b="1" dirty="0"/>
          </a:p>
          <a:p>
            <a:pPr marL="0" indent="0">
              <a:buNone/>
            </a:pPr>
            <a:endParaRPr lang="en-US" b="1" dirty="0"/>
          </a:p>
          <a:p>
            <a:pPr marL="0" indent="0">
              <a:buNone/>
            </a:pPr>
            <a:r>
              <a:rPr lang="en-US" dirty="0"/>
              <a:t>                  </a:t>
            </a:r>
          </a:p>
        </p:txBody>
      </p:sp>
      <p:pic>
        <p:nvPicPr>
          <p:cNvPr id="9" name="Picture 2" descr="Back arrow - Free arrows icons">
            <a:hlinkClick r:id="rId2" action="ppaction://hlinksldjump"/>
            <a:extLst>
              <a:ext uri="{FF2B5EF4-FFF2-40B4-BE49-F238E27FC236}">
                <a16:creationId xmlns:a16="http://schemas.microsoft.com/office/drawing/2014/main" id="{C2AD71FD-A68D-4426-BC8D-C27D25F18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3684" y="5656909"/>
            <a:ext cx="854424" cy="8544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C2C88EB-EA79-4A60-94FF-D3AA72150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2082" y="3197713"/>
            <a:ext cx="2037153" cy="1187002"/>
          </a:xfrm>
          <a:prstGeom prst="rect">
            <a:avLst/>
          </a:prstGeom>
        </p:spPr>
      </p:pic>
    </p:spTree>
    <p:extLst>
      <p:ext uri="{BB962C8B-B14F-4D97-AF65-F5344CB8AC3E}">
        <p14:creationId xmlns:p14="http://schemas.microsoft.com/office/powerpoint/2010/main" val="3565773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47663-A918-47B7-806B-B4D43E0C3965}"/>
              </a:ext>
            </a:extLst>
          </p:cNvPr>
          <p:cNvSpPr>
            <a:spLocks noGrp="1"/>
          </p:cNvSpPr>
          <p:nvPr>
            <p:ph type="title"/>
          </p:nvPr>
        </p:nvSpPr>
        <p:spPr/>
        <p:txBody>
          <a:bodyPr/>
          <a:lstStyle/>
          <a:p>
            <a:r>
              <a:rPr lang="en-US" b="1" dirty="0"/>
              <a:t>3. Characters</a:t>
            </a:r>
          </a:p>
        </p:txBody>
      </p:sp>
      <p:sp>
        <p:nvSpPr>
          <p:cNvPr id="6" name="Content Placeholder 5">
            <a:extLst>
              <a:ext uri="{FF2B5EF4-FFF2-40B4-BE49-F238E27FC236}">
                <a16:creationId xmlns:a16="http://schemas.microsoft.com/office/drawing/2014/main" id="{F9A5D538-D2E1-4E30-89C2-8F6A0D9F68B7}"/>
              </a:ext>
            </a:extLst>
          </p:cNvPr>
          <p:cNvSpPr>
            <a:spLocks noGrp="1"/>
          </p:cNvSpPr>
          <p:nvPr>
            <p:ph idx="1"/>
          </p:nvPr>
        </p:nvSpPr>
        <p:spPr>
          <a:xfrm>
            <a:off x="1066800" y="2103120"/>
            <a:ext cx="10058400" cy="1642615"/>
          </a:xfrm>
        </p:spPr>
        <p:txBody>
          <a:bodyPr/>
          <a:lstStyle/>
          <a:p>
            <a:r>
              <a:rPr lang="en-US" dirty="0"/>
              <a:t>A character literal is created by enclosing a single character inside single quotation marks.	</a:t>
            </a:r>
          </a:p>
          <a:p>
            <a:pPr marL="0" indent="0">
              <a:buNone/>
            </a:pPr>
            <a:r>
              <a:rPr lang="en-US" dirty="0"/>
              <a:t>		 </a:t>
            </a:r>
            <a:r>
              <a:rPr lang="en-US" b="1" dirty="0"/>
              <a:t>For Example : </a:t>
            </a:r>
            <a:r>
              <a:rPr lang="en-US" dirty="0"/>
              <a:t>'a', 'm', 'F', '2', '}' etc.</a:t>
            </a:r>
          </a:p>
        </p:txBody>
      </p:sp>
      <p:pic>
        <p:nvPicPr>
          <p:cNvPr id="9" name="Picture 2" descr="Back arrow - Free arrows icons">
            <a:hlinkClick r:id="rId2" action="ppaction://hlinksldjump"/>
            <a:extLst>
              <a:ext uri="{FF2B5EF4-FFF2-40B4-BE49-F238E27FC236}">
                <a16:creationId xmlns:a16="http://schemas.microsoft.com/office/drawing/2014/main" id="{C2AD71FD-A68D-4426-BC8D-C27D25F18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3684" y="5656909"/>
            <a:ext cx="854424" cy="854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31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47663-A918-47B7-806B-B4D43E0C3965}"/>
              </a:ext>
            </a:extLst>
          </p:cNvPr>
          <p:cNvSpPr>
            <a:spLocks noGrp="1"/>
          </p:cNvSpPr>
          <p:nvPr>
            <p:ph type="title"/>
          </p:nvPr>
        </p:nvSpPr>
        <p:spPr/>
        <p:txBody>
          <a:bodyPr/>
          <a:lstStyle/>
          <a:p>
            <a:r>
              <a:rPr lang="en-US" b="1" dirty="0"/>
              <a:t>4. Escape Sequences</a:t>
            </a:r>
          </a:p>
        </p:txBody>
      </p:sp>
      <p:sp>
        <p:nvSpPr>
          <p:cNvPr id="6" name="Content Placeholder 5">
            <a:extLst>
              <a:ext uri="{FF2B5EF4-FFF2-40B4-BE49-F238E27FC236}">
                <a16:creationId xmlns:a16="http://schemas.microsoft.com/office/drawing/2014/main" id="{F9A5D538-D2E1-4E30-89C2-8F6A0D9F68B7}"/>
              </a:ext>
            </a:extLst>
          </p:cNvPr>
          <p:cNvSpPr>
            <a:spLocks noGrp="1"/>
          </p:cNvSpPr>
          <p:nvPr>
            <p:ph idx="1"/>
          </p:nvPr>
        </p:nvSpPr>
        <p:spPr>
          <a:xfrm>
            <a:off x="1066800" y="2103120"/>
            <a:ext cx="5190781" cy="2740687"/>
          </a:xfrm>
        </p:spPr>
        <p:txBody>
          <a:bodyPr>
            <a:normAutofit/>
          </a:bodyPr>
          <a:lstStyle/>
          <a:p>
            <a:pPr algn="just"/>
            <a:r>
              <a:rPr lang="en-US" dirty="0"/>
              <a:t>Sometimes, it is necessary to use characters that cannot be typed or has special meaning in C programming. For example: newline(enter), tab, question mark etc.</a:t>
            </a:r>
          </a:p>
          <a:p>
            <a:pPr algn="just"/>
            <a:r>
              <a:rPr lang="en-US" dirty="0"/>
              <a:t>In order to use these characters, escape sequences are used.</a:t>
            </a:r>
          </a:p>
          <a:p>
            <a:pPr algn="just"/>
            <a:r>
              <a:rPr lang="en-US" dirty="0"/>
              <a:t>For example: </a:t>
            </a:r>
            <a:r>
              <a:rPr lang="en-US" b="1" dirty="0"/>
              <a:t>\n</a:t>
            </a:r>
            <a:r>
              <a:rPr lang="en-US" dirty="0"/>
              <a:t> is used for a newline. The backslash </a:t>
            </a:r>
            <a:r>
              <a:rPr lang="en-US" b="1" dirty="0"/>
              <a:t>\</a:t>
            </a:r>
            <a:r>
              <a:rPr lang="en-US" dirty="0"/>
              <a:t> causes escape from the normal way the characters are handled by the compiler.</a:t>
            </a:r>
          </a:p>
          <a:p>
            <a:pPr marL="0" indent="0" algn="just">
              <a:buNone/>
            </a:pPr>
            <a:endParaRPr lang="en-US" dirty="0"/>
          </a:p>
        </p:txBody>
      </p:sp>
      <p:pic>
        <p:nvPicPr>
          <p:cNvPr id="3" name="Picture 2">
            <a:extLst>
              <a:ext uri="{FF2B5EF4-FFF2-40B4-BE49-F238E27FC236}">
                <a16:creationId xmlns:a16="http://schemas.microsoft.com/office/drawing/2014/main" id="{3E0B669D-831A-4F3A-AC34-73C4F9631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836" y="1737195"/>
            <a:ext cx="5291231" cy="4346926"/>
          </a:xfrm>
          <a:prstGeom prst="rect">
            <a:avLst/>
          </a:prstGeom>
        </p:spPr>
      </p:pic>
      <p:pic>
        <p:nvPicPr>
          <p:cNvPr id="9" name="Picture 2" descr="Back arrow - Free arrows icons">
            <a:hlinkClick r:id="rId3" action="ppaction://hlinksldjump"/>
            <a:extLst>
              <a:ext uri="{FF2B5EF4-FFF2-40B4-BE49-F238E27FC236}">
                <a16:creationId xmlns:a16="http://schemas.microsoft.com/office/drawing/2014/main" id="{C2AD71FD-A68D-4426-BC8D-C27D25F18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3684" y="5656909"/>
            <a:ext cx="854424" cy="854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074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47663-A918-47B7-806B-B4D43E0C3965}"/>
              </a:ext>
            </a:extLst>
          </p:cNvPr>
          <p:cNvSpPr>
            <a:spLocks noGrp="1"/>
          </p:cNvSpPr>
          <p:nvPr>
            <p:ph type="title"/>
          </p:nvPr>
        </p:nvSpPr>
        <p:spPr/>
        <p:txBody>
          <a:bodyPr/>
          <a:lstStyle/>
          <a:p>
            <a:r>
              <a:rPr lang="en-US" b="1" dirty="0"/>
              <a:t>5. String Literals</a:t>
            </a:r>
          </a:p>
        </p:txBody>
      </p:sp>
      <p:sp>
        <p:nvSpPr>
          <p:cNvPr id="6" name="Content Placeholder 5">
            <a:extLst>
              <a:ext uri="{FF2B5EF4-FFF2-40B4-BE49-F238E27FC236}">
                <a16:creationId xmlns:a16="http://schemas.microsoft.com/office/drawing/2014/main" id="{F9A5D538-D2E1-4E30-89C2-8F6A0D9F68B7}"/>
              </a:ext>
            </a:extLst>
          </p:cNvPr>
          <p:cNvSpPr>
            <a:spLocks noGrp="1"/>
          </p:cNvSpPr>
          <p:nvPr>
            <p:ph idx="1"/>
          </p:nvPr>
        </p:nvSpPr>
        <p:spPr>
          <a:xfrm>
            <a:off x="1066800" y="2103120"/>
            <a:ext cx="10058400" cy="1642615"/>
          </a:xfrm>
        </p:spPr>
        <p:txBody>
          <a:bodyPr/>
          <a:lstStyle/>
          <a:p>
            <a:r>
              <a:rPr lang="en-US" dirty="0"/>
              <a:t>A string literal is a sequence of characters enclosed in double-quote marks. 	</a:t>
            </a:r>
          </a:p>
          <a:p>
            <a:pPr marL="0" indent="0">
              <a:buNone/>
            </a:pPr>
            <a:r>
              <a:rPr lang="en-US" dirty="0"/>
              <a:t>		 </a:t>
            </a:r>
            <a:r>
              <a:rPr lang="en-US" b="1" dirty="0"/>
              <a:t>For Example :</a:t>
            </a:r>
            <a:endParaRPr lang="en-US" dirty="0"/>
          </a:p>
        </p:txBody>
      </p:sp>
      <p:pic>
        <p:nvPicPr>
          <p:cNvPr id="9" name="Picture 2" descr="Back arrow - Free arrows icons">
            <a:hlinkClick r:id="rId2" action="ppaction://hlinksldjump"/>
            <a:extLst>
              <a:ext uri="{FF2B5EF4-FFF2-40B4-BE49-F238E27FC236}">
                <a16:creationId xmlns:a16="http://schemas.microsoft.com/office/drawing/2014/main" id="{C2AD71FD-A68D-4426-BC8D-C27D25F18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3684" y="5656909"/>
            <a:ext cx="854424" cy="8544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691C049-5C11-4B34-9AC7-E81BF0D5E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838" y="2864109"/>
            <a:ext cx="5616618" cy="1212131"/>
          </a:xfrm>
          <a:prstGeom prst="rect">
            <a:avLst/>
          </a:prstGeom>
        </p:spPr>
      </p:pic>
    </p:spTree>
    <p:extLst>
      <p:ext uri="{BB962C8B-B14F-4D97-AF65-F5344CB8AC3E}">
        <p14:creationId xmlns:p14="http://schemas.microsoft.com/office/powerpoint/2010/main" val="187416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8112-E0CE-45C4-AF63-01BB6AC580D4}"/>
              </a:ext>
            </a:extLst>
          </p:cNvPr>
          <p:cNvSpPr>
            <a:spLocks noGrp="1"/>
          </p:cNvSpPr>
          <p:nvPr>
            <p:ph type="title"/>
          </p:nvPr>
        </p:nvSpPr>
        <p:spPr/>
        <p:txBody>
          <a:bodyPr/>
          <a:lstStyle/>
          <a:p>
            <a:r>
              <a:rPr lang="en-US" b="1" dirty="0"/>
              <a:t>Constants</a:t>
            </a:r>
            <a:endParaRPr lang="en-US" dirty="0"/>
          </a:p>
        </p:txBody>
      </p:sp>
      <p:sp>
        <p:nvSpPr>
          <p:cNvPr id="3" name="Content Placeholder 2">
            <a:extLst>
              <a:ext uri="{FF2B5EF4-FFF2-40B4-BE49-F238E27FC236}">
                <a16:creationId xmlns:a16="http://schemas.microsoft.com/office/drawing/2014/main" id="{706EF20D-29A6-4993-B3D9-9ACA528E33EF}"/>
              </a:ext>
            </a:extLst>
          </p:cNvPr>
          <p:cNvSpPr>
            <a:spLocks noGrp="1"/>
          </p:cNvSpPr>
          <p:nvPr>
            <p:ph idx="1"/>
          </p:nvPr>
        </p:nvSpPr>
        <p:spPr/>
        <p:txBody>
          <a:bodyPr/>
          <a:lstStyle/>
          <a:p>
            <a:r>
              <a:rPr lang="en-US" dirty="0"/>
              <a:t>If you want to define a variable whose value cannot be changed, you can use the </a:t>
            </a:r>
            <a:r>
              <a:rPr lang="en-US" b="1" dirty="0"/>
              <a:t>const.</a:t>
            </a:r>
            <a:r>
              <a:rPr lang="en-US" dirty="0"/>
              <a:t> keyword. This will create a constant. For example,</a:t>
            </a:r>
          </a:p>
          <a:p>
            <a:endParaRPr lang="en-US" dirty="0"/>
          </a:p>
          <a:p>
            <a:endParaRPr lang="en-US" dirty="0"/>
          </a:p>
          <a:p>
            <a:endParaRPr lang="en-US" dirty="0"/>
          </a:p>
          <a:p>
            <a:r>
              <a:rPr lang="en-US" dirty="0"/>
              <a:t>Notice, we have added keyword </a:t>
            </a:r>
            <a:r>
              <a:rPr lang="en-US" b="1" dirty="0"/>
              <a:t> const.</a:t>
            </a:r>
          </a:p>
          <a:p>
            <a:r>
              <a:rPr lang="en-US" dirty="0"/>
              <a:t>Here, PI is a symbolic constant; its value cannot be changed.</a:t>
            </a:r>
          </a:p>
          <a:p>
            <a:endParaRPr lang="en-US" b="1" dirty="0"/>
          </a:p>
        </p:txBody>
      </p:sp>
      <p:pic>
        <p:nvPicPr>
          <p:cNvPr id="8" name="Picture 7">
            <a:extLst>
              <a:ext uri="{FF2B5EF4-FFF2-40B4-BE49-F238E27FC236}">
                <a16:creationId xmlns:a16="http://schemas.microsoft.com/office/drawing/2014/main" id="{B0E5B43E-0AB8-4588-AD96-FE7512979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6529" y="2933631"/>
            <a:ext cx="2381582" cy="495369"/>
          </a:xfrm>
          <a:prstGeom prst="rect">
            <a:avLst/>
          </a:prstGeom>
        </p:spPr>
      </p:pic>
      <p:pic>
        <p:nvPicPr>
          <p:cNvPr id="10" name="Picture 9">
            <a:extLst>
              <a:ext uri="{FF2B5EF4-FFF2-40B4-BE49-F238E27FC236}">
                <a16:creationId xmlns:a16="http://schemas.microsoft.com/office/drawing/2014/main" id="{F8BADD1F-FA02-4D94-BC9B-B12A69FD8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529" y="4693874"/>
            <a:ext cx="2660001" cy="701085"/>
          </a:xfrm>
          <a:prstGeom prst="rect">
            <a:avLst/>
          </a:prstGeom>
        </p:spPr>
      </p:pic>
    </p:spTree>
    <p:extLst>
      <p:ext uri="{BB962C8B-B14F-4D97-AF65-F5344CB8AC3E}">
        <p14:creationId xmlns:p14="http://schemas.microsoft.com/office/powerpoint/2010/main" val="35403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EBB8-8007-4EDD-BF19-E4DC472C7E7C}"/>
              </a:ext>
            </a:extLst>
          </p:cNvPr>
          <p:cNvSpPr>
            <a:spLocks noGrp="1"/>
          </p:cNvSpPr>
          <p:nvPr>
            <p:ph type="title"/>
          </p:nvPr>
        </p:nvSpPr>
        <p:spPr/>
        <p:txBody>
          <a:bodyPr>
            <a:normAutofit/>
          </a:bodyPr>
          <a:lstStyle/>
          <a:p>
            <a:r>
              <a:rPr lang="en-US" b="1" dirty="0"/>
              <a:t>History</a:t>
            </a:r>
          </a:p>
        </p:txBody>
      </p:sp>
      <p:sp>
        <p:nvSpPr>
          <p:cNvPr id="3" name="Content Placeholder 2">
            <a:extLst>
              <a:ext uri="{FF2B5EF4-FFF2-40B4-BE49-F238E27FC236}">
                <a16:creationId xmlns:a16="http://schemas.microsoft.com/office/drawing/2014/main" id="{9D615995-07B8-4569-83B5-DB06B4367009}"/>
              </a:ext>
            </a:extLst>
          </p:cNvPr>
          <p:cNvSpPr>
            <a:spLocks noGrp="1"/>
          </p:cNvSpPr>
          <p:nvPr>
            <p:ph idx="1"/>
          </p:nvPr>
        </p:nvSpPr>
        <p:spPr>
          <a:xfrm>
            <a:off x="1066800" y="2103120"/>
            <a:ext cx="7190509" cy="3849624"/>
          </a:xfrm>
        </p:spPr>
        <p:txBody>
          <a:bodyPr>
            <a:normAutofit/>
          </a:bodyPr>
          <a:lstStyle/>
          <a:p>
            <a:pPr marL="0" indent="0" algn="ctr">
              <a:buNone/>
            </a:pPr>
            <a:r>
              <a:rPr lang="en-US" sz="1800" dirty="0"/>
              <a:t>C, computer programming language developed in the early 1970s by American computer scientist Dennis M. </a:t>
            </a:r>
            <a:r>
              <a:rPr lang="en-US" sz="1800" b="1" dirty="0"/>
              <a:t>Ritchie</a:t>
            </a:r>
            <a:r>
              <a:rPr lang="en-US" sz="1800" dirty="0"/>
              <a:t> at Bell Laboratories (formerly AT&amp;T Bell Laboratories).</a:t>
            </a:r>
          </a:p>
        </p:txBody>
      </p:sp>
      <p:pic>
        <p:nvPicPr>
          <p:cNvPr id="1026" name="Picture 2" descr="Dennis Ritchie - Wikipedia">
            <a:extLst>
              <a:ext uri="{FF2B5EF4-FFF2-40B4-BE49-F238E27FC236}">
                <a16:creationId xmlns:a16="http://schemas.microsoft.com/office/drawing/2014/main" id="{FDEC0589-C5AE-49E8-960C-5241BEEEC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7309" y="2103120"/>
            <a:ext cx="2877829" cy="37019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25 QUOTES BY DENNIS RITCHIE | A-Z Quotes">
            <a:extLst>
              <a:ext uri="{FF2B5EF4-FFF2-40B4-BE49-F238E27FC236}">
                <a16:creationId xmlns:a16="http://schemas.microsoft.com/office/drawing/2014/main" id="{65E3DF0B-2280-4C55-BFD5-75396F069E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001" t="10588" r="4202" b="19279"/>
          <a:stretch/>
        </p:blipFill>
        <p:spPr bwMode="auto">
          <a:xfrm>
            <a:off x="2310933" y="3255263"/>
            <a:ext cx="4879576" cy="2786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22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3C456-FF7E-41B6-8034-374BC1157876}"/>
              </a:ext>
            </a:extLst>
          </p:cNvPr>
          <p:cNvSpPr>
            <a:spLocks noGrp="1"/>
          </p:cNvSpPr>
          <p:nvPr>
            <p:ph type="title"/>
          </p:nvPr>
        </p:nvSpPr>
        <p:spPr>
          <a:xfrm>
            <a:off x="1066800" y="642594"/>
            <a:ext cx="10058400" cy="1371600"/>
          </a:xfrm>
        </p:spPr>
        <p:txBody>
          <a:bodyPr/>
          <a:lstStyle/>
          <a:p>
            <a:r>
              <a:rPr lang="en-US" b="1" dirty="0"/>
              <a:t>Computer Program</a:t>
            </a:r>
          </a:p>
        </p:txBody>
      </p:sp>
      <p:sp>
        <p:nvSpPr>
          <p:cNvPr id="5" name="Rectangle 4">
            <a:extLst>
              <a:ext uri="{FF2B5EF4-FFF2-40B4-BE49-F238E27FC236}">
                <a16:creationId xmlns:a16="http://schemas.microsoft.com/office/drawing/2014/main" id="{3418C3F7-86ED-47D8-A279-B5563E37550C}"/>
              </a:ext>
            </a:extLst>
          </p:cNvPr>
          <p:cNvSpPr/>
          <p:nvPr/>
        </p:nvSpPr>
        <p:spPr>
          <a:xfrm>
            <a:off x="3316078" y="1758407"/>
            <a:ext cx="8253468" cy="646331"/>
          </a:xfrm>
          <a:prstGeom prst="rect">
            <a:avLst/>
          </a:prstGeom>
        </p:spPr>
        <p:txBody>
          <a:bodyPr wrap="square">
            <a:spAutoFit/>
          </a:bodyPr>
          <a:lstStyle/>
          <a:p>
            <a:pPr algn="ctr"/>
            <a:r>
              <a:rPr lang="en-US" dirty="0"/>
              <a:t>Computer programs can be written in</a:t>
            </a:r>
            <a:r>
              <a:rPr lang="en-US" b="1" dirty="0"/>
              <a:t> high and low level languages</a:t>
            </a:r>
            <a:r>
              <a:rPr lang="en-US" dirty="0"/>
              <a:t>, depending on the task and the hardware being used.</a:t>
            </a:r>
          </a:p>
        </p:txBody>
      </p:sp>
      <p:pic>
        <p:nvPicPr>
          <p:cNvPr id="1026" name="Picture 2" descr="Programmer Icons - Download Free Vector Icons | Noun Project">
            <a:extLst>
              <a:ext uri="{FF2B5EF4-FFF2-40B4-BE49-F238E27FC236}">
                <a16:creationId xmlns:a16="http://schemas.microsoft.com/office/drawing/2014/main" id="{D0E7A836-40CC-4EE7-94FB-75E3DD068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24739" y="1617506"/>
            <a:ext cx="1047979" cy="1047979"/>
          </a:xfrm>
          <a:prstGeom prst="rect">
            <a:avLst/>
          </a:prstGeom>
          <a:noFill/>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A83181BC-3C71-4DE2-90EF-679295D2FA03}"/>
              </a:ext>
            </a:extLst>
          </p:cNvPr>
          <p:cNvSpPr/>
          <p:nvPr/>
        </p:nvSpPr>
        <p:spPr>
          <a:xfrm>
            <a:off x="2261441" y="2643451"/>
            <a:ext cx="292637" cy="637469"/>
          </a:xfrm>
          <a:prstGeom prst="downArrow">
            <a:avLst>
              <a:gd name="adj1" fmla="val 50000"/>
              <a:gd name="adj2" fmla="val 95176"/>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26B7B48-812E-492C-8411-9A6F17EC7B68}"/>
              </a:ext>
            </a:extLst>
          </p:cNvPr>
          <p:cNvSpPr/>
          <p:nvPr/>
        </p:nvSpPr>
        <p:spPr>
          <a:xfrm>
            <a:off x="1697171" y="3291937"/>
            <a:ext cx="1421176" cy="506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Level</a:t>
            </a:r>
          </a:p>
        </p:txBody>
      </p:sp>
      <p:sp>
        <p:nvSpPr>
          <p:cNvPr id="11" name="Arrow: Down 10">
            <a:extLst>
              <a:ext uri="{FF2B5EF4-FFF2-40B4-BE49-F238E27FC236}">
                <a16:creationId xmlns:a16="http://schemas.microsoft.com/office/drawing/2014/main" id="{9F689292-8164-4449-9BF0-069B62442352}"/>
              </a:ext>
            </a:extLst>
          </p:cNvPr>
          <p:cNvSpPr/>
          <p:nvPr/>
        </p:nvSpPr>
        <p:spPr>
          <a:xfrm>
            <a:off x="2261441" y="3831764"/>
            <a:ext cx="292637" cy="637469"/>
          </a:xfrm>
          <a:prstGeom prst="downArrow">
            <a:avLst>
              <a:gd name="adj1" fmla="val 50000"/>
              <a:gd name="adj2" fmla="val 95176"/>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FFAEEB-3F04-4661-A2DD-A7AE485971B8}"/>
              </a:ext>
            </a:extLst>
          </p:cNvPr>
          <p:cNvSpPr/>
          <p:nvPr/>
        </p:nvSpPr>
        <p:spPr>
          <a:xfrm>
            <a:off x="1686154" y="4469233"/>
            <a:ext cx="1421176" cy="506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Level</a:t>
            </a:r>
          </a:p>
        </p:txBody>
      </p:sp>
      <p:sp>
        <p:nvSpPr>
          <p:cNvPr id="13" name="Arrow: Down 12">
            <a:extLst>
              <a:ext uri="{FF2B5EF4-FFF2-40B4-BE49-F238E27FC236}">
                <a16:creationId xmlns:a16="http://schemas.microsoft.com/office/drawing/2014/main" id="{1757493F-17C9-4445-BE06-49F7D4B072C7}"/>
              </a:ext>
            </a:extLst>
          </p:cNvPr>
          <p:cNvSpPr/>
          <p:nvPr/>
        </p:nvSpPr>
        <p:spPr>
          <a:xfrm>
            <a:off x="2226209" y="5054778"/>
            <a:ext cx="445037" cy="637469"/>
          </a:xfrm>
          <a:prstGeom prst="downArrow">
            <a:avLst>
              <a:gd name="adj1" fmla="val 50000"/>
              <a:gd name="adj2" fmla="val 60519"/>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8D02AA-857C-4990-A472-D609C9D7BA4D}"/>
              </a:ext>
            </a:extLst>
          </p:cNvPr>
          <p:cNvSpPr/>
          <p:nvPr/>
        </p:nvSpPr>
        <p:spPr>
          <a:xfrm>
            <a:off x="1066800" y="5708630"/>
            <a:ext cx="2588963" cy="506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cxnSp>
        <p:nvCxnSpPr>
          <p:cNvPr id="10" name="Straight Arrow Connector 9">
            <a:extLst>
              <a:ext uri="{FF2B5EF4-FFF2-40B4-BE49-F238E27FC236}">
                <a16:creationId xmlns:a16="http://schemas.microsoft.com/office/drawing/2014/main" id="{B3262335-9247-4240-BDC3-5117E3B8A947}"/>
              </a:ext>
            </a:extLst>
          </p:cNvPr>
          <p:cNvCxnSpPr>
            <a:cxnSpLocks/>
          </p:cNvCxnSpPr>
          <p:nvPr/>
        </p:nvCxnSpPr>
        <p:spPr>
          <a:xfrm flipV="1">
            <a:off x="3118347" y="3137359"/>
            <a:ext cx="2665508" cy="2916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EBA65BC-B689-4649-9AA4-ADDB4342F65F}"/>
              </a:ext>
            </a:extLst>
          </p:cNvPr>
          <p:cNvCxnSpPr>
            <a:cxnSpLocks/>
          </p:cNvCxnSpPr>
          <p:nvPr/>
        </p:nvCxnSpPr>
        <p:spPr>
          <a:xfrm>
            <a:off x="3118347" y="3429001"/>
            <a:ext cx="2665508" cy="441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F881A631-11CF-4793-A5BE-F2F08CC6CB33}"/>
              </a:ext>
            </a:extLst>
          </p:cNvPr>
          <p:cNvSpPr/>
          <p:nvPr/>
        </p:nvSpPr>
        <p:spPr>
          <a:xfrm>
            <a:off x="5870727" y="2842352"/>
            <a:ext cx="2083451" cy="506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Oriented</a:t>
            </a:r>
          </a:p>
        </p:txBody>
      </p:sp>
      <p:sp>
        <p:nvSpPr>
          <p:cNvPr id="24" name="Rectangle 23">
            <a:extLst>
              <a:ext uri="{FF2B5EF4-FFF2-40B4-BE49-F238E27FC236}">
                <a16:creationId xmlns:a16="http://schemas.microsoft.com/office/drawing/2014/main" id="{CBBB4B77-002B-49D3-BE62-2AAE6E4BEE45}"/>
              </a:ext>
            </a:extLst>
          </p:cNvPr>
          <p:cNvSpPr/>
          <p:nvPr/>
        </p:nvSpPr>
        <p:spPr>
          <a:xfrm>
            <a:off x="5870727" y="3533354"/>
            <a:ext cx="2083451" cy="506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Procedural</a:t>
            </a:r>
          </a:p>
        </p:txBody>
      </p:sp>
      <p:cxnSp>
        <p:nvCxnSpPr>
          <p:cNvPr id="26" name="Straight Arrow Connector 25">
            <a:extLst>
              <a:ext uri="{FF2B5EF4-FFF2-40B4-BE49-F238E27FC236}">
                <a16:creationId xmlns:a16="http://schemas.microsoft.com/office/drawing/2014/main" id="{B2367553-BDF3-4707-91B2-A4BF8C06BC91}"/>
              </a:ext>
            </a:extLst>
          </p:cNvPr>
          <p:cNvCxnSpPr>
            <a:cxnSpLocks/>
          </p:cNvCxnSpPr>
          <p:nvPr/>
        </p:nvCxnSpPr>
        <p:spPr>
          <a:xfrm flipV="1">
            <a:off x="3129365" y="4469233"/>
            <a:ext cx="2555340" cy="2754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4B4E71D-807D-454B-8EFE-59BCF493FD4E}"/>
              </a:ext>
            </a:extLst>
          </p:cNvPr>
          <p:cNvCxnSpPr>
            <a:cxnSpLocks/>
          </p:cNvCxnSpPr>
          <p:nvPr/>
        </p:nvCxnSpPr>
        <p:spPr>
          <a:xfrm>
            <a:off x="3129365" y="4744656"/>
            <a:ext cx="2555340" cy="5942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1042D585-2953-45F8-ACF0-9147139D7604}"/>
              </a:ext>
            </a:extLst>
          </p:cNvPr>
          <p:cNvSpPr/>
          <p:nvPr/>
        </p:nvSpPr>
        <p:spPr>
          <a:xfrm>
            <a:off x="5870727" y="4224356"/>
            <a:ext cx="2083451" cy="588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Assembly Language</a:t>
            </a:r>
          </a:p>
        </p:txBody>
      </p:sp>
      <p:sp>
        <p:nvSpPr>
          <p:cNvPr id="32" name="Rectangle 31">
            <a:extLst>
              <a:ext uri="{FF2B5EF4-FFF2-40B4-BE49-F238E27FC236}">
                <a16:creationId xmlns:a16="http://schemas.microsoft.com/office/drawing/2014/main" id="{87286875-ED74-4080-8D97-4839A4A76A14}"/>
              </a:ext>
            </a:extLst>
          </p:cNvPr>
          <p:cNvSpPr/>
          <p:nvPr/>
        </p:nvSpPr>
        <p:spPr>
          <a:xfrm>
            <a:off x="5870726" y="5120205"/>
            <a:ext cx="2083451" cy="588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Language</a:t>
            </a:r>
          </a:p>
        </p:txBody>
      </p:sp>
      <p:pic>
        <p:nvPicPr>
          <p:cNvPr id="2049" name="Picture 2048">
            <a:extLst>
              <a:ext uri="{FF2B5EF4-FFF2-40B4-BE49-F238E27FC236}">
                <a16:creationId xmlns:a16="http://schemas.microsoft.com/office/drawing/2014/main" id="{AD110FC8-BD8F-4345-AF7F-1D046AF89F4C}"/>
              </a:ext>
            </a:extLst>
          </p:cNvPr>
          <p:cNvPicPr>
            <a:picLocks noChangeAspect="1"/>
          </p:cNvPicPr>
          <p:nvPr/>
        </p:nvPicPr>
        <p:blipFill>
          <a:blip r:embed="rId3"/>
          <a:stretch>
            <a:fillRect/>
          </a:stretch>
        </p:blipFill>
        <p:spPr>
          <a:xfrm>
            <a:off x="9737302" y="2707104"/>
            <a:ext cx="1533525" cy="1485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1" name="Picture 2050">
            <a:extLst>
              <a:ext uri="{FF2B5EF4-FFF2-40B4-BE49-F238E27FC236}">
                <a16:creationId xmlns:a16="http://schemas.microsoft.com/office/drawing/2014/main" id="{4437CC56-AA92-445B-B3B1-FB54CBFD60EB}"/>
              </a:ext>
            </a:extLst>
          </p:cNvPr>
          <p:cNvPicPr>
            <a:picLocks noChangeAspect="1"/>
          </p:cNvPicPr>
          <p:nvPr/>
        </p:nvPicPr>
        <p:blipFill>
          <a:blip r:embed="rId4"/>
          <a:stretch>
            <a:fillRect/>
          </a:stretch>
        </p:blipFill>
        <p:spPr>
          <a:xfrm>
            <a:off x="9732052" y="4440775"/>
            <a:ext cx="1538773" cy="159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1" name="Straight Arrow Connector 40">
            <a:extLst>
              <a:ext uri="{FF2B5EF4-FFF2-40B4-BE49-F238E27FC236}">
                <a16:creationId xmlns:a16="http://schemas.microsoft.com/office/drawing/2014/main" id="{CD998E39-AB15-4517-B8FC-C1E7AA6FAC34}"/>
              </a:ext>
            </a:extLst>
          </p:cNvPr>
          <p:cNvCxnSpPr>
            <a:cxnSpLocks/>
          </p:cNvCxnSpPr>
          <p:nvPr/>
        </p:nvCxnSpPr>
        <p:spPr>
          <a:xfrm>
            <a:off x="8024724" y="3073956"/>
            <a:ext cx="1642032" cy="3760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902ED84-0FFC-41AD-8453-7A1C34684438}"/>
              </a:ext>
            </a:extLst>
          </p:cNvPr>
          <p:cNvCxnSpPr>
            <a:cxnSpLocks/>
          </p:cNvCxnSpPr>
          <p:nvPr/>
        </p:nvCxnSpPr>
        <p:spPr>
          <a:xfrm>
            <a:off x="8019474" y="3870623"/>
            <a:ext cx="1647282" cy="13654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0277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06EC63-82DF-4844-97D6-8C4ED21B0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744" y="0"/>
            <a:ext cx="6858000" cy="6858000"/>
          </a:xfrm>
          <a:prstGeom prst="rect">
            <a:avLst/>
          </a:prstGeom>
        </p:spPr>
      </p:pic>
      <p:sp>
        <p:nvSpPr>
          <p:cNvPr id="8" name="Right Brace 7">
            <a:extLst>
              <a:ext uri="{FF2B5EF4-FFF2-40B4-BE49-F238E27FC236}">
                <a16:creationId xmlns:a16="http://schemas.microsoft.com/office/drawing/2014/main" id="{4209A721-8313-48FD-A80B-709E47419DE3}"/>
              </a:ext>
            </a:extLst>
          </p:cNvPr>
          <p:cNvSpPr/>
          <p:nvPr/>
        </p:nvSpPr>
        <p:spPr>
          <a:xfrm rot="10800000">
            <a:off x="4495800" y="3084722"/>
            <a:ext cx="947450" cy="2732183"/>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ED13F397-92FD-4BA4-A3B9-596D3F5F95F0}"/>
              </a:ext>
            </a:extLst>
          </p:cNvPr>
          <p:cNvSpPr/>
          <p:nvPr/>
        </p:nvSpPr>
        <p:spPr>
          <a:xfrm rot="10800000">
            <a:off x="5211897" y="1098930"/>
            <a:ext cx="825348" cy="1911425"/>
          </a:xfrm>
          <a:prstGeom prst="rightBrace">
            <a:avLst>
              <a:gd name="adj1" fmla="val 8333"/>
              <a:gd name="adj2" fmla="val 50000"/>
            </a:avLst>
          </a:prstGeom>
          <a:noFill/>
          <a:ln w="28575">
            <a:solidFill>
              <a:srgbClr val="57903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36C83CEF-7244-47EE-8273-D30F4079E8B0}"/>
              </a:ext>
            </a:extLst>
          </p:cNvPr>
          <p:cNvSpPr/>
          <p:nvPr/>
        </p:nvSpPr>
        <p:spPr>
          <a:xfrm>
            <a:off x="3078500" y="966453"/>
            <a:ext cx="2364750" cy="369332"/>
          </a:xfrm>
          <a:prstGeom prst="rect">
            <a:avLst/>
          </a:prstGeom>
        </p:spPr>
        <p:txBody>
          <a:bodyPr wrap="none">
            <a:spAutoFit/>
          </a:bodyPr>
          <a:lstStyle/>
          <a:p>
            <a:r>
              <a:rPr lang="en-US" b="1" dirty="0">
                <a:latin typeface="Arial" panose="020B0604020202020204" pitchFamily="34" charset="0"/>
              </a:rPr>
              <a:t>High-level language</a:t>
            </a:r>
            <a:endParaRPr lang="en-US" b="1" i="0" dirty="0">
              <a:effectLst/>
              <a:latin typeface="Arial" panose="020B0604020202020204" pitchFamily="34" charset="0"/>
            </a:endParaRPr>
          </a:p>
        </p:txBody>
      </p:sp>
      <p:sp>
        <p:nvSpPr>
          <p:cNvPr id="10" name="Rectangle 9">
            <a:extLst>
              <a:ext uri="{FF2B5EF4-FFF2-40B4-BE49-F238E27FC236}">
                <a16:creationId xmlns:a16="http://schemas.microsoft.com/office/drawing/2014/main" id="{03B34F4E-70FF-411A-8F8D-FE596733E6FA}"/>
              </a:ext>
            </a:extLst>
          </p:cNvPr>
          <p:cNvSpPr/>
          <p:nvPr/>
        </p:nvSpPr>
        <p:spPr>
          <a:xfrm>
            <a:off x="2656070" y="3535810"/>
            <a:ext cx="2313454" cy="369332"/>
          </a:xfrm>
          <a:prstGeom prst="rect">
            <a:avLst/>
          </a:prstGeom>
        </p:spPr>
        <p:txBody>
          <a:bodyPr wrap="none">
            <a:spAutoFit/>
          </a:bodyPr>
          <a:lstStyle/>
          <a:p>
            <a:r>
              <a:rPr lang="en-US" b="1" dirty="0">
                <a:latin typeface="Arial" panose="020B0604020202020204" pitchFamily="34" charset="0"/>
              </a:rPr>
              <a:t>Low-level language</a:t>
            </a:r>
            <a:endParaRPr lang="en-US" b="1" i="0" dirty="0">
              <a:effectLst/>
              <a:latin typeface="Arial" panose="020B0604020202020204" pitchFamily="34" charset="0"/>
            </a:endParaRPr>
          </a:p>
        </p:txBody>
      </p:sp>
      <p:sp>
        <p:nvSpPr>
          <p:cNvPr id="11" name="Rectangle 10">
            <a:extLst>
              <a:ext uri="{FF2B5EF4-FFF2-40B4-BE49-F238E27FC236}">
                <a16:creationId xmlns:a16="http://schemas.microsoft.com/office/drawing/2014/main" id="{483203F9-365F-4A8F-A492-01402AAB7D17}"/>
              </a:ext>
            </a:extLst>
          </p:cNvPr>
          <p:cNvSpPr/>
          <p:nvPr/>
        </p:nvSpPr>
        <p:spPr>
          <a:xfrm>
            <a:off x="514120" y="1284296"/>
            <a:ext cx="5423972" cy="2354491"/>
          </a:xfrm>
          <a:prstGeom prst="rect">
            <a:avLst/>
          </a:prstGeom>
        </p:spPr>
        <p:txBody>
          <a:bodyPr wrap="square">
            <a:spAutoFit/>
          </a:bodyPr>
          <a:lstStyle/>
          <a:p>
            <a:pPr marL="285750" indent="-285750">
              <a:buFont typeface="Wingdings" panose="05000000000000000000" pitchFamily="2" charset="2"/>
              <a:buChar char="Ø"/>
            </a:pPr>
            <a:r>
              <a:rPr lang="en-US" sz="1300" dirty="0"/>
              <a:t>It can be considered as a programmer-friendly language.</a:t>
            </a:r>
          </a:p>
          <a:p>
            <a:pPr marL="285750" indent="-285750">
              <a:buFont typeface="Wingdings" panose="05000000000000000000" pitchFamily="2" charset="2"/>
              <a:buChar char="Ø"/>
            </a:pPr>
            <a:r>
              <a:rPr lang="en-US" sz="1300" dirty="0"/>
              <a:t>It is easy to understand.</a:t>
            </a:r>
          </a:p>
          <a:p>
            <a:pPr marL="285750" indent="-285750">
              <a:buFont typeface="Wingdings" panose="05000000000000000000" pitchFamily="2" charset="2"/>
              <a:buChar char="Ø"/>
            </a:pPr>
            <a:r>
              <a:rPr lang="en-US" sz="1300" dirty="0"/>
              <a:t>It is easy to debug.</a:t>
            </a:r>
          </a:p>
          <a:p>
            <a:pPr marL="285750" indent="-285750">
              <a:buFont typeface="Wingdings" panose="05000000000000000000" pitchFamily="2" charset="2"/>
              <a:buChar char="Ø"/>
            </a:pPr>
            <a:r>
              <a:rPr lang="en-US" sz="1300" dirty="0"/>
              <a:t>It requires a compiler/interpreter to be translated into machine code.</a:t>
            </a:r>
          </a:p>
          <a:p>
            <a:pPr marL="285750" indent="-285750">
              <a:buFont typeface="Wingdings" panose="05000000000000000000" pitchFamily="2" charset="2"/>
              <a:buChar char="Ø"/>
            </a:pPr>
            <a:r>
              <a:rPr lang="en-US" sz="1300" dirty="0"/>
              <a:t>It can be run on different platforms.</a:t>
            </a:r>
          </a:p>
          <a:p>
            <a:pPr marL="285750" indent="-285750">
              <a:buFont typeface="Wingdings" panose="05000000000000000000" pitchFamily="2" charset="2"/>
              <a:buChar char="Ø"/>
            </a:pPr>
            <a:r>
              <a:rPr lang="en-US" sz="1300" dirty="0"/>
              <a:t>Examples of high level languages include C, C++, Java, Python.</a:t>
            </a:r>
          </a:p>
          <a:p>
            <a:pPr marL="285750" indent="-285750">
              <a:buFont typeface="Wingdings" panose="05000000000000000000" pitchFamily="2" charset="2"/>
              <a:buChar char="Ø"/>
            </a:pPr>
            <a:r>
              <a:rPr lang="en-US" sz="1300" dirty="0"/>
              <a:t>It is less memory efficient.</a:t>
            </a:r>
          </a:p>
          <a:p>
            <a:pPr marL="285750" indent="-285750">
              <a:buFont typeface="Wingdings" panose="05000000000000000000" pitchFamily="2" charset="2"/>
              <a:buChar char="Ø"/>
            </a:pPr>
            <a:r>
              <a:rPr lang="en-US" sz="1300" dirty="0"/>
              <a:t>It is used widely in today's times.</a:t>
            </a:r>
          </a:p>
          <a:p>
            <a:pPr>
              <a:buFont typeface="Arial" panose="020B0604020202020204" pitchFamily="34" charset="0"/>
              <a:buChar char="•"/>
            </a:pPr>
            <a:endParaRPr lang="en-US" sz="1200" b="0" i="0" dirty="0">
              <a:solidFill>
                <a:srgbClr val="000000"/>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701ED1A7-D98C-491A-8560-A52C5A18F521}"/>
              </a:ext>
            </a:extLst>
          </p:cNvPr>
          <p:cNvSpPr/>
          <p:nvPr/>
        </p:nvSpPr>
        <p:spPr>
          <a:xfrm>
            <a:off x="565417" y="3905142"/>
            <a:ext cx="4425224" cy="1969770"/>
          </a:xfrm>
          <a:prstGeom prst="rect">
            <a:avLst/>
          </a:prstGeom>
        </p:spPr>
        <p:txBody>
          <a:bodyPr wrap="square">
            <a:spAutoFit/>
          </a:bodyPr>
          <a:lstStyle/>
          <a:p>
            <a:pPr marL="285750" indent="-285750">
              <a:buFont typeface="Wingdings" panose="05000000000000000000" pitchFamily="2" charset="2"/>
              <a:buChar char="Ø"/>
            </a:pPr>
            <a:r>
              <a:rPr lang="en-US" sz="1300" dirty="0"/>
              <a:t>It is considered as a machine-friendly language.</a:t>
            </a:r>
          </a:p>
          <a:p>
            <a:pPr marL="285750" indent="-285750">
              <a:buFont typeface="Wingdings" panose="05000000000000000000" pitchFamily="2" charset="2"/>
              <a:buChar char="Ø"/>
            </a:pPr>
            <a:r>
              <a:rPr lang="en-US" sz="1300" dirty="0"/>
              <a:t>It requires an assembler that would translate instructions.</a:t>
            </a:r>
          </a:p>
          <a:p>
            <a:pPr marL="285750" indent="-285750">
              <a:buFont typeface="Wingdings" panose="05000000000000000000" pitchFamily="2" charset="2"/>
              <a:buChar char="Ø"/>
            </a:pPr>
            <a:r>
              <a:rPr lang="en-US" sz="1300" dirty="0"/>
              <a:t>It is not portable.</a:t>
            </a:r>
          </a:p>
          <a:p>
            <a:pPr marL="285750" indent="-285750">
              <a:buFont typeface="Wingdings" panose="05000000000000000000" pitchFamily="2" charset="2"/>
              <a:buChar char="Ø"/>
            </a:pPr>
            <a:r>
              <a:rPr lang="en-US" sz="1300" dirty="0"/>
              <a:t>It is difficult to understand.</a:t>
            </a:r>
          </a:p>
          <a:p>
            <a:pPr marL="285750" indent="-285750">
              <a:buFont typeface="Wingdings" panose="05000000000000000000" pitchFamily="2" charset="2"/>
              <a:buChar char="Ø"/>
            </a:pPr>
            <a:r>
              <a:rPr lang="en-US" sz="1300" dirty="0"/>
              <a:t>It is difficult to debug.</a:t>
            </a:r>
          </a:p>
          <a:p>
            <a:pPr marL="285750" indent="-285750">
              <a:buFont typeface="Wingdings" panose="05000000000000000000" pitchFamily="2" charset="2"/>
              <a:buChar char="Ø"/>
            </a:pPr>
            <a:r>
              <a:rPr lang="en-US" sz="1300" dirty="0"/>
              <a:t>It consumes less memory.</a:t>
            </a:r>
          </a:p>
          <a:p>
            <a:pPr marL="285750" indent="-285750">
              <a:buFont typeface="Wingdings" panose="05000000000000000000" pitchFamily="2" charset="2"/>
              <a:buChar char="Ø"/>
            </a:pPr>
            <a:r>
              <a:rPr lang="en-US" sz="1300" dirty="0"/>
              <a:t>It is not used widely in today's times</a:t>
            </a:r>
            <a:r>
              <a:rPr lang="en-US" dirty="0"/>
              <a:t>.</a:t>
            </a:r>
          </a:p>
          <a:p>
            <a:pPr marL="285750" indent="-285750">
              <a:buFont typeface="Wingdings" panose="05000000000000000000" pitchFamily="2" charset="2"/>
              <a:buChar char="Ø"/>
            </a:pPr>
            <a:endParaRPr lang="en-US" sz="1300" dirty="0"/>
          </a:p>
        </p:txBody>
      </p:sp>
    </p:spTree>
    <p:extLst>
      <p:ext uri="{BB962C8B-B14F-4D97-AF65-F5344CB8AC3E}">
        <p14:creationId xmlns:p14="http://schemas.microsoft.com/office/powerpoint/2010/main" val="50212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2BE5-E184-4D1D-AE71-B5E521E87915}"/>
              </a:ext>
            </a:extLst>
          </p:cNvPr>
          <p:cNvSpPr>
            <a:spLocks noGrp="1"/>
          </p:cNvSpPr>
          <p:nvPr>
            <p:ph type="title"/>
          </p:nvPr>
        </p:nvSpPr>
        <p:spPr/>
        <p:txBody>
          <a:bodyPr/>
          <a:lstStyle/>
          <a:p>
            <a:pPr algn="ctr"/>
            <a:r>
              <a:rPr lang="en-US" b="1" dirty="0"/>
              <a:t>Features of C Programming Language</a:t>
            </a:r>
          </a:p>
        </p:txBody>
      </p:sp>
      <p:pic>
        <p:nvPicPr>
          <p:cNvPr id="6" name="Content Placeholder 5">
            <a:extLst>
              <a:ext uri="{FF2B5EF4-FFF2-40B4-BE49-F238E27FC236}">
                <a16:creationId xmlns:a16="http://schemas.microsoft.com/office/drawing/2014/main" id="{7CDB6BA4-1F22-4302-95A7-703104FB1B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3711" y="1538083"/>
            <a:ext cx="7127912" cy="4728129"/>
          </a:xfrm>
        </p:spPr>
      </p:pic>
      <p:sp>
        <p:nvSpPr>
          <p:cNvPr id="9" name="Rectangle 8">
            <a:extLst>
              <a:ext uri="{FF2B5EF4-FFF2-40B4-BE49-F238E27FC236}">
                <a16:creationId xmlns:a16="http://schemas.microsoft.com/office/drawing/2014/main" id="{99F07E69-D10D-45D6-8C9E-7207BC911C89}"/>
              </a:ext>
            </a:extLst>
          </p:cNvPr>
          <p:cNvSpPr/>
          <p:nvPr/>
        </p:nvSpPr>
        <p:spPr>
          <a:xfrm>
            <a:off x="485924" y="5172420"/>
            <a:ext cx="4251329" cy="861774"/>
          </a:xfrm>
          <a:prstGeom prst="rect">
            <a:avLst/>
          </a:prstGeom>
        </p:spPr>
        <p:txBody>
          <a:bodyPr wrap="square">
            <a:spAutoFit/>
          </a:bodyPr>
          <a:lstStyle/>
          <a:p>
            <a:r>
              <a:rPr lang="en-US" sz="1300" b="1" dirty="0">
                <a:latin typeface="Calibri" panose="020F0502020204030204" pitchFamily="34" charset="0"/>
              </a:rPr>
              <a:t>Note: </a:t>
            </a:r>
            <a:r>
              <a:rPr lang="en-US" sz="1300" dirty="0">
                <a:latin typeface="Calibri" panose="020F0502020204030204" pitchFamily="34" charset="0"/>
              </a:rPr>
              <a:t>C Programming language is called as Middle Level Language because </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It gives or behaves as High Level Language through </a:t>
            </a:r>
            <a:r>
              <a:rPr lang="en-US" sz="1200" i="1" dirty="0">
                <a:latin typeface="Calibri" panose="020F0502020204030204" pitchFamily="34" charset="0"/>
                <a:cs typeface="Calibri" panose="020F0502020204030204" pitchFamily="34" charset="0"/>
              </a:rPr>
              <a:t>Functions.</a:t>
            </a:r>
            <a:r>
              <a:rPr lang="en-US" sz="1200" dirty="0">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It gives access to the low level memory through </a:t>
            </a:r>
            <a:r>
              <a:rPr lang="en-US" sz="1200" i="1" dirty="0">
                <a:latin typeface="Calibri" panose="020F0502020204030204" pitchFamily="34" charset="0"/>
                <a:cs typeface="Calibri" panose="020F0502020204030204" pitchFamily="34" charset="0"/>
              </a:rPr>
              <a:t>Pointers.</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982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1CD17-001A-479C-8137-0EC5000CE1B9}"/>
              </a:ext>
            </a:extLst>
          </p:cNvPr>
          <p:cNvSpPr>
            <a:spLocks noGrp="1"/>
          </p:cNvSpPr>
          <p:nvPr>
            <p:ph type="title"/>
          </p:nvPr>
        </p:nvSpPr>
        <p:spPr/>
        <p:txBody>
          <a:bodyPr/>
          <a:lstStyle/>
          <a:p>
            <a:pPr algn="ctr"/>
            <a:r>
              <a:rPr lang="en-US" b="1" dirty="0"/>
              <a:t>Advantages of C</a:t>
            </a:r>
          </a:p>
        </p:txBody>
      </p:sp>
      <p:sp>
        <p:nvSpPr>
          <p:cNvPr id="3" name="Content Placeholder 2">
            <a:extLst>
              <a:ext uri="{FF2B5EF4-FFF2-40B4-BE49-F238E27FC236}">
                <a16:creationId xmlns:a16="http://schemas.microsoft.com/office/drawing/2014/main" id="{F40B7630-8FC3-49F4-B764-2867732E5C1D}"/>
              </a:ext>
            </a:extLst>
          </p:cNvPr>
          <p:cNvSpPr>
            <a:spLocks noGrp="1"/>
          </p:cNvSpPr>
          <p:nvPr>
            <p:ph idx="1"/>
          </p:nvPr>
        </p:nvSpPr>
        <p:spPr>
          <a:xfrm>
            <a:off x="1165952" y="1717530"/>
            <a:ext cx="10058400" cy="2029984"/>
          </a:xfrm>
        </p:spPr>
        <p:txBody>
          <a:bodyPr/>
          <a:lstStyle/>
          <a:p>
            <a:pPr>
              <a:buFont typeface="Wingdings" panose="05000000000000000000" pitchFamily="2" charset="2"/>
              <a:buChar char="Ø"/>
            </a:pPr>
            <a:r>
              <a:rPr lang="en-US" dirty="0"/>
              <a:t>C is the building block for many other programming languages.</a:t>
            </a:r>
          </a:p>
          <a:p>
            <a:pPr>
              <a:buFont typeface="Wingdings" panose="05000000000000000000" pitchFamily="2" charset="2"/>
              <a:buChar char="Ø"/>
            </a:pPr>
            <a:r>
              <a:rPr lang="en-US" dirty="0"/>
              <a:t>Programs written in C are highly portable.</a:t>
            </a:r>
          </a:p>
          <a:p>
            <a:pPr>
              <a:buFont typeface="Wingdings" panose="05000000000000000000" pitchFamily="2" charset="2"/>
              <a:buChar char="Ø"/>
            </a:pPr>
            <a:r>
              <a:rPr lang="en-US" dirty="0"/>
              <a:t>Several standard functions are there (like in-built) that can be used to develop programs.</a:t>
            </a:r>
          </a:p>
          <a:p>
            <a:pPr>
              <a:buFont typeface="Wingdings" panose="05000000000000000000" pitchFamily="2" charset="2"/>
              <a:buChar char="Ø"/>
            </a:pPr>
            <a:r>
              <a:rPr lang="en-US" dirty="0"/>
              <a:t>C programs are collections of C library functions, and it's also easy to add functions to the C library.</a:t>
            </a:r>
          </a:p>
          <a:p>
            <a:pPr>
              <a:buFont typeface="Wingdings" panose="05000000000000000000" pitchFamily="2" charset="2"/>
              <a:buChar char="Ø"/>
            </a:pPr>
            <a:r>
              <a:rPr lang="en-US" dirty="0"/>
              <a:t>The modular structure makes code debugging, maintenance, and testing easier.</a:t>
            </a:r>
          </a:p>
          <a:p>
            <a:endParaRPr lang="en-US" dirty="0"/>
          </a:p>
        </p:txBody>
      </p:sp>
      <p:sp>
        <p:nvSpPr>
          <p:cNvPr id="4" name="Title 1">
            <a:extLst>
              <a:ext uri="{FF2B5EF4-FFF2-40B4-BE49-F238E27FC236}">
                <a16:creationId xmlns:a16="http://schemas.microsoft.com/office/drawing/2014/main" id="{E4B85406-B5E6-4B33-A7FF-7B94F2D8FBC6}"/>
              </a:ext>
            </a:extLst>
          </p:cNvPr>
          <p:cNvSpPr txBox="1">
            <a:spLocks/>
          </p:cNvSpPr>
          <p:nvPr/>
        </p:nvSpPr>
        <p:spPr>
          <a:xfrm>
            <a:off x="1066800" y="3218704"/>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US" b="1" dirty="0"/>
              <a:t>Disadvantages of C</a:t>
            </a:r>
          </a:p>
        </p:txBody>
      </p:sp>
      <p:sp>
        <p:nvSpPr>
          <p:cNvPr id="6" name="Content Placeholder 2">
            <a:extLst>
              <a:ext uri="{FF2B5EF4-FFF2-40B4-BE49-F238E27FC236}">
                <a16:creationId xmlns:a16="http://schemas.microsoft.com/office/drawing/2014/main" id="{FAEDC51C-F7BF-4B87-A8F4-302BCB1E3B68}"/>
              </a:ext>
            </a:extLst>
          </p:cNvPr>
          <p:cNvSpPr txBox="1">
            <a:spLocks/>
          </p:cNvSpPr>
          <p:nvPr/>
        </p:nvSpPr>
        <p:spPr>
          <a:xfrm>
            <a:off x="1165952" y="4293641"/>
            <a:ext cx="10058400" cy="202998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panose="05000000000000000000" pitchFamily="2" charset="2"/>
              <a:buChar char="Ø"/>
            </a:pPr>
            <a:r>
              <a:rPr lang="en-US" dirty="0"/>
              <a:t>C does not provide Object Oriented Programming (OOP) concepts.</a:t>
            </a:r>
          </a:p>
          <a:p>
            <a:pPr>
              <a:buFont typeface="Wingdings" panose="05000000000000000000" pitchFamily="2" charset="2"/>
              <a:buChar char="Ø"/>
            </a:pPr>
            <a:r>
              <a:rPr lang="en-US" dirty="0"/>
              <a:t>There are no concepts of Namespace in C.</a:t>
            </a:r>
          </a:p>
          <a:p>
            <a:pPr>
              <a:buFont typeface="Wingdings" panose="05000000000000000000" pitchFamily="2" charset="2"/>
              <a:buChar char="Ø"/>
            </a:pPr>
            <a:r>
              <a:rPr lang="en-US" dirty="0"/>
              <a:t>C does not provide binding or wrapping up of data in a single unit.</a:t>
            </a:r>
          </a:p>
          <a:p>
            <a:pPr>
              <a:buFont typeface="Wingdings" panose="05000000000000000000" pitchFamily="2" charset="2"/>
              <a:buChar char="Ø"/>
            </a:pPr>
            <a:r>
              <a:rPr lang="en-US" dirty="0"/>
              <a:t>C does not provide Constructor and Destructor.</a:t>
            </a:r>
          </a:p>
          <a:p>
            <a:endParaRPr lang="en-US" dirty="0"/>
          </a:p>
        </p:txBody>
      </p:sp>
    </p:spTree>
    <p:extLst>
      <p:ext uri="{BB962C8B-B14F-4D97-AF65-F5344CB8AC3E}">
        <p14:creationId xmlns:p14="http://schemas.microsoft.com/office/powerpoint/2010/main" val="248816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DF38-DC80-46EB-B935-034596B9966B}"/>
              </a:ext>
            </a:extLst>
          </p:cNvPr>
          <p:cNvSpPr>
            <a:spLocks noGrp="1"/>
          </p:cNvSpPr>
          <p:nvPr>
            <p:ph type="title"/>
          </p:nvPr>
        </p:nvSpPr>
        <p:spPr/>
        <p:txBody>
          <a:bodyPr/>
          <a:lstStyle/>
          <a:p>
            <a:r>
              <a:rPr lang="en-US" b="1" dirty="0"/>
              <a:t>How C Programming Language Works?</a:t>
            </a:r>
            <a:endParaRPr lang="en-US" dirty="0"/>
          </a:p>
        </p:txBody>
      </p:sp>
      <p:sp>
        <p:nvSpPr>
          <p:cNvPr id="3" name="Content Placeholder 2">
            <a:extLst>
              <a:ext uri="{FF2B5EF4-FFF2-40B4-BE49-F238E27FC236}">
                <a16:creationId xmlns:a16="http://schemas.microsoft.com/office/drawing/2014/main" id="{3E38A637-3E4E-45CB-86C2-33DF7AC77AA2}"/>
              </a:ext>
            </a:extLst>
          </p:cNvPr>
          <p:cNvSpPr>
            <a:spLocks noGrp="1"/>
          </p:cNvSpPr>
          <p:nvPr>
            <p:ph idx="1"/>
          </p:nvPr>
        </p:nvSpPr>
        <p:spPr>
          <a:xfrm>
            <a:off x="1066800" y="2103120"/>
            <a:ext cx="10058400" cy="1087144"/>
          </a:xfrm>
        </p:spPr>
        <p:txBody>
          <a:bodyPr>
            <a:normAutofit lnSpcReduction="10000"/>
          </a:bodyPr>
          <a:lstStyle/>
          <a:p>
            <a:pPr algn="just">
              <a:buFont typeface="Wingdings" panose="05000000000000000000" pitchFamily="2" charset="2"/>
              <a:buChar char="Ø"/>
            </a:pPr>
            <a:r>
              <a:rPr lang="en-US" dirty="0"/>
              <a:t>C is a compiled language. A compiler is a special tool that compiles the program and converts it into the object file which is machine readable. After the compilation process, the linker will combine different object files and creates a single executable file to run the program. The following diagram shows the execution of a 'C' program.</a:t>
            </a:r>
          </a:p>
          <a:p>
            <a:endParaRPr lang="en-US" dirty="0"/>
          </a:p>
        </p:txBody>
      </p:sp>
      <p:sp>
        <p:nvSpPr>
          <p:cNvPr id="4" name="Rectangle 3">
            <a:extLst>
              <a:ext uri="{FF2B5EF4-FFF2-40B4-BE49-F238E27FC236}">
                <a16:creationId xmlns:a16="http://schemas.microsoft.com/office/drawing/2014/main" id="{840A9154-AC11-42E6-B8F8-4688C1F749FD}"/>
              </a:ext>
            </a:extLst>
          </p:cNvPr>
          <p:cNvSpPr/>
          <p:nvPr/>
        </p:nvSpPr>
        <p:spPr>
          <a:xfrm>
            <a:off x="1006982" y="3274542"/>
            <a:ext cx="5267899" cy="2746906"/>
          </a:xfrm>
          <a:prstGeom prst="rect">
            <a:avLst/>
          </a:prstGeom>
        </p:spPr>
        <p:txBody>
          <a:bodyPr wrap="square">
            <a:spAutoFit/>
          </a:bodyPr>
          <a:lstStyle/>
          <a:p>
            <a:pPr marL="182880" indent="-182880" algn="just">
              <a:lnSpc>
                <a:spcPct val="110000"/>
              </a:lnSpc>
              <a:spcBef>
                <a:spcPts val="900"/>
              </a:spcBef>
              <a:buClr>
                <a:schemeClr val="tx1">
                  <a:lumMod val="85000"/>
                  <a:lumOff val="15000"/>
                </a:schemeClr>
              </a:buClr>
              <a:buFont typeface="Wingdings" panose="05000000000000000000" pitchFamily="2" charset="2"/>
              <a:buChar char="Ø"/>
            </a:pPr>
            <a:r>
              <a:rPr lang="en-US" sz="1500" dirty="0"/>
              <a:t> Nowadays, various compilers are available online, and you can use any of those compilers. The functionality will never differ and most of the compilers will provide the features required to execute both 'C' and 'C++' programs.</a:t>
            </a:r>
          </a:p>
          <a:p>
            <a:pPr marL="285750" indent="-285750">
              <a:buFont typeface="Wingdings" panose="05000000000000000000" pitchFamily="2" charset="2"/>
              <a:buChar char="Ø"/>
            </a:pPr>
            <a:r>
              <a:rPr lang="en-US" sz="1500" dirty="0"/>
              <a:t>Following is the list of popular compilers available online.</a:t>
            </a:r>
          </a:p>
          <a:p>
            <a:pPr marL="742950" lvl="1" indent="-285750">
              <a:buFont typeface="Arial" panose="020B0604020202020204" pitchFamily="34" charset="0"/>
              <a:buChar char="•"/>
            </a:pPr>
            <a:r>
              <a:rPr lang="en-US" sz="1500" dirty="0"/>
              <a:t>Clang compiler</a:t>
            </a:r>
          </a:p>
          <a:p>
            <a:pPr marL="742950" lvl="1" indent="-285750">
              <a:buFont typeface="Arial" panose="020B0604020202020204" pitchFamily="34" charset="0"/>
              <a:buChar char="•"/>
            </a:pPr>
            <a:r>
              <a:rPr lang="en-US" sz="1500" dirty="0"/>
              <a:t>MinGW compiler (Minimalist GNU for Windows)</a:t>
            </a:r>
          </a:p>
          <a:p>
            <a:pPr marL="742950" lvl="1" indent="-285750">
              <a:buFont typeface="Arial" panose="020B0604020202020204" pitchFamily="34" charset="0"/>
              <a:buChar char="•"/>
            </a:pPr>
            <a:r>
              <a:rPr lang="en-US" sz="1500" dirty="0"/>
              <a:t>Portable 'C' compiler</a:t>
            </a:r>
          </a:p>
          <a:p>
            <a:pPr marL="742950" lvl="1" indent="-285750">
              <a:buFont typeface="Arial" panose="020B0604020202020204" pitchFamily="34" charset="0"/>
              <a:buChar char="•"/>
            </a:pPr>
            <a:r>
              <a:rPr lang="en-US" sz="1500" dirty="0"/>
              <a:t>Turbo C</a:t>
            </a:r>
          </a:p>
        </p:txBody>
      </p:sp>
      <p:pic>
        <p:nvPicPr>
          <p:cNvPr id="4102" name="Picture 6" descr="What happens when you type gcc main.c? | by Grayson Stiegler | Medium">
            <a:extLst>
              <a:ext uri="{FF2B5EF4-FFF2-40B4-BE49-F238E27FC236}">
                <a16:creationId xmlns:a16="http://schemas.microsoft.com/office/drawing/2014/main" id="{B13328CB-468B-481C-84F8-D448483B0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882" y="3018622"/>
            <a:ext cx="5240154" cy="33050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462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8811-4234-4DA7-8300-1F5EF14DDA12}"/>
              </a:ext>
            </a:extLst>
          </p:cNvPr>
          <p:cNvSpPr>
            <a:spLocks noGrp="1"/>
          </p:cNvSpPr>
          <p:nvPr>
            <p:ph type="title"/>
          </p:nvPr>
        </p:nvSpPr>
        <p:spPr>
          <a:xfrm>
            <a:off x="1066800" y="642594"/>
            <a:ext cx="10058400" cy="820377"/>
          </a:xfrm>
        </p:spPr>
        <p:txBody>
          <a:bodyPr/>
          <a:lstStyle/>
          <a:p>
            <a:r>
              <a:rPr lang="en-US" b="1" dirty="0"/>
              <a:t>   Installation of Dev c++</a:t>
            </a:r>
          </a:p>
        </p:txBody>
      </p:sp>
      <p:grpSp>
        <p:nvGrpSpPr>
          <p:cNvPr id="5" name="Group 4">
            <a:extLst>
              <a:ext uri="{FF2B5EF4-FFF2-40B4-BE49-F238E27FC236}">
                <a16:creationId xmlns:a16="http://schemas.microsoft.com/office/drawing/2014/main" id="{71659DCB-C707-4738-A0E8-B49BAC989A01}"/>
              </a:ext>
            </a:extLst>
          </p:cNvPr>
          <p:cNvGrpSpPr/>
          <p:nvPr/>
        </p:nvGrpSpPr>
        <p:grpSpPr>
          <a:xfrm>
            <a:off x="483874" y="1462971"/>
            <a:ext cx="11224252" cy="4965538"/>
            <a:chOff x="189531" y="3545780"/>
            <a:chExt cx="5906469" cy="2966362"/>
          </a:xfrm>
        </p:grpSpPr>
        <p:sp>
          <p:nvSpPr>
            <p:cNvPr id="6" name="Oval 5">
              <a:extLst>
                <a:ext uri="{FF2B5EF4-FFF2-40B4-BE49-F238E27FC236}">
                  <a16:creationId xmlns:a16="http://schemas.microsoft.com/office/drawing/2014/main" id="{CD5389A8-1F7F-4E85-AFB4-7F6F45A0539D}"/>
                </a:ext>
              </a:extLst>
            </p:cNvPr>
            <p:cNvSpPr/>
            <p:nvPr/>
          </p:nvSpPr>
          <p:spPr>
            <a:xfrm>
              <a:off x="189531" y="5988784"/>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grpSp>
          <p:nvGrpSpPr>
            <p:cNvPr id="7" name="Group 6">
              <a:extLst>
                <a:ext uri="{FF2B5EF4-FFF2-40B4-BE49-F238E27FC236}">
                  <a16:creationId xmlns:a16="http://schemas.microsoft.com/office/drawing/2014/main" id="{E9AED776-B254-4DB0-AB51-759F2AA301B7}"/>
                </a:ext>
              </a:extLst>
            </p:cNvPr>
            <p:cNvGrpSpPr/>
            <p:nvPr/>
          </p:nvGrpSpPr>
          <p:grpSpPr>
            <a:xfrm>
              <a:off x="826539" y="3545780"/>
              <a:ext cx="4890622" cy="2687061"/>
              <a:chOff x="-548507" y="477868"/>
              <a:chExt cx="11570449" cy="6357177"/>
            </a:xfrm>
          </p:grpSpPr>
          <p:sp>
            <p:nvSpPr>
              <p:cNvPr id="8" name="Freeform: Shape 7">
                <a:extLst>
                  <a:ext uri="{FF2B5EF4-FFF2-40B4-BE49-F238E27FC236}">
                    <a16:creationId xmlns:a16="http://schemas.microsoft.com/office/drawing/2014/main" id="{CCDC031A-3DCD-4176-854B-E8AF1982124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id="{14AC3968-3F87-4882-BCEC-4482AEBDE36A}"/>
                  </a:ext>
                </a:extLst>
              </p:cNvPr>
              <p:cNvSpPr/>
              <p:nvPr/>
            </p:nvSpPr>
            <p:spPr>
              <a:xfrm>
                <a:off x="700576"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0583721E-DCC1-459D-9F48-B0F9F4AF229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Shape 10">
                <a:extLst>
                  <a:ext uri="{FF2B5EF4-FFF2-40B4-BE49-F238E27FC236}">
                    <a16:creationId xmlns:a16="http://schemas.microsoft.com/office/drawing/2014/main" id="{A849ABB2-0D6D-43AD-B077-99291A4BEE6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Shape 11">
                <a:extLst>
                  <a:ext uri="{FF2B5EF4-FFF2-40B4-BE49-F238E27FC236}">
                    <a16:creationId xmlns:a16="http://schemas.microsoft.com/office/drawing/2014/main" id="{9D159DCD-8B8E-4349-AE69-A10ADD8F96A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3" name="Group 12">
                <a:extLst>
                  <a:ext uri="{FF2B5EF4-FFF2-40B4-BE49-F238E27FC236}">
                    <a16:creationId xmlns:a16="http://schemas.microsoft.com/office/drawing/2014/main" id="{E57C2836-5DCE-4207-B313-8D1FCFC7B802}"/>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0EA7F0B4-3FEB-44F9-87A2-0282318AB97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ectangle: Rounded Corners 18">
                  <a:extLst>
                    <a:ext uri="{FF2B5EF4-FFF2-40B4-BE49-F238E27FC236}">
                      <a16:creationId xmlns:a16="http://schemas.microsoft.com/office/drawing/2014/main" id="{DA867E1B-0F70-4F8A-B0D5-9EC1B1C6BE4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4" name="Group 13">
                <a:extLst>
                  <a:ext uri="{FF2B5EF4-FFF2-40B4-BE49-F238E27FC236}">
                    <a16:creationId xmlns:a16="http://schemas.microsoft.com/office/drawing/2014/main" id="{79527626-DF5B-42C8-8E7B-FFD5643AA978}"/>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CBF67373-D4E9-479D-90AC-A9A00E9B695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Rectangle: Rounded Corners 16">
                  <a:extLst>
                    <a:ext uri="{FF2B5EF4-FFF2-40B4-BE49-F238E27FC236}">
                      <a16:creationId xmlns:a16="http://schemas.microsoft.com/office/drawing/2014/main" id="{B498BDFB-DEA5-42F5-8568-B836D43B98D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grpSp>
      <p:pic>
        <p:nvPicPr>
          <p:cNvPr id="23" name="How to Download and Install Dev C++ IDE on windows 10 _ 8.1 _ 7 _ Learn Coding">
            <a:hlinkClick r:id="" action="ppaction://media"/>
            <a:extLst>
              <a:ext uri="{FF2B5EF4-FFF2-40B4-BE49-F238E27FC236}">
                <a16:creationId xmlns:a16="http://schemas.microsoft.com/office/drawing/2014/main" id="{18A25FEF-6CCC-455C-B5E6-EB9C5A574D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33550" y="1718997"/>
            <a:ext cx="6653520" cy="3742605"/>
          </a:xfrm>
          <a:prstGeom prst="rect">
            <a:avLst/>
          </a:prstGeom>
        </p:spPr>
      </p:pic>
    </p:spTree>
    <p:extLst>
      <p:ext uri="{BB962C8B-B14F-4D97-AF65-F5344CB8AC3E}">
        <p14:creationId xmlns:p14="http://schemas.microsoft.com/office/powerpoint/2010/main" val="244839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22"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FIVE.pptx" id="{928531FE-40B6-4895-993A-83D26AA1E005}" vid="{C99C5ABD-1620-4AD2-A38C-62625556F38B}"/>
    </a:ext>
  </a:extLst>
</a:theme>
</file>

<file path=docProps/app.xml><?xml version="1.0" encoding="utf-8"?>
<Properties xmlns="http://schemas.openxmlformats.org/officeDocument/2006/extended-properties" xmlns:vt="http://schemas.openxmlformats.org/officeDocument/2006/docPropsVTypes">
  <Template>Integral</Template>
  <TotalTime>0</TotalTime>
  <Words>1097</Words>
  <Application>Microsoft Office PowerPoint</Application>
  <PresentationFormat>Widescreen</PresentationFormat>
  <Paragraphs>160</Paragraphs>
  <Slides>29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Century Gothic</vt:lpstr>
      <vt:lpstr>euclid_circular_a</vt:lpstr>
      <vt:lpstr>Garamond</vt:lpstr>
      <vt:lpstr>Wingdings</vt:lpstr>
      <vt:lpstr>SavonVTI</vt:lpstr>
      <vt:lpstr>Programming in C</vt:lpstr>
      <vt:lpstr>Introduction</vt:lpstr>
      <vt:lpstr>History</vt:lpstr>
      <vt:lpstr>Computer Program</vt:lpstr>
      <vt:lpstr>PowerPoint Presentation</vt:lpstr>
      <vt:lpstr>Features of C Programming Language</vt:lpstr>
      <vt:lpstr>Advantages of C</vt:lpstr>
      <vt:lpstr>How C Programming Language Works?</vt:lpstr>
      <vt:lpstr>   Installation of Dev c++</vt:lpstr>
      <vt:lpstr>Structure of a  C program </vt:lpstr>
      <vt:lpstr>Structure of a C program</vt:lpstr>
      <vt:lpstr>PowerPoint Presentation</vt:lpstr>
      <vt:lpstr>PowerPoint Presentation</vt:lpstr>
      <vt:lpstr>PowerPoint Presentation</vt:lpstr>
      <vt:lpstr>PowerPoint Presentation</vt:lpstr>
      <vt:lpstr>PowerPoint Presentation</vt:lpstr>
      <vt:lpstr>C Keywords</vt:lpstr>
      <vt:lpstr>C Identifiers</vt:lpstr>
      <vt:lpstr>Rules for naming identifiers</vt:lpstr>
      <vt:lpstr>Variables  &amp; Constants</vt:lpstr>
      <vt:lpstr>Variables</vt:lpstr>
      <vt:lpstr>Rules for naming a variable</vt:lpstr>
      <vt:lpstr>Literals </vt:lpstr>
      <vt:lpstr>1.Integers</vt:lpstr>
      <vt:lpstr>2.Floating-point Literals</vt:lpstr>
      <vt:lpstr>3. Characters</vt:lpstr>
      <vt:lpstr>4. Escape Sequences</vt:lpstr>
      <vt:lpstr>5. String Literals</vt:lpstr>
      <vt:lpstr>Constants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2021-07-13T06:43:38Z</dcterms:created>
  <dcterms:modified xsi:type="dcterms:W3CDTF">2021-07-14T10:53:40Z</dcterms:modified>
</cp:coreProperties>
</file>